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embeddedFontLst>
    <p:embeddedFont>
      <p:font typeface="Open Sans Light" panose="020B0604020202020204" charset="0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  <p:italic r:id="rId48"/>
      <p:boldItalic r:id="rId49"/>
    </p:embeddedFont>
    <p:embeddedFont>
      <p:font typeface="Tahoma" panose="020B0604030504040204" pitchFamily="34" charset="0"/>
      <p:regular r:id="rId50"/>
      <p:bold r:id="rId51"/>
    </p:embeddedFont>
    <p:embeddedFont>
      <p:font typeface="Arvo" panose="020B0604020202020204" charset="0"/>
      <p:regular r:id="rId52"/>
      <p:bold r:id="rId53"/>
      <p:italic r:id="rId54"/>
      <p:boldItalic r:id="rId55"/>
    </p:embeddedFont>
    <p:embeddedFont>
      <p:font typeface="Libre Baskerville" panose="020B0604020202020204" charset="0"/>
      <p:regular r:id="rId56"/>
      <p:bold r:id="rId57"/>
      <p: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lbNXRS4fiqQwZJroKDn1skhY4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AB81B-3A7C-44D8-9A5C-50BE1A136D62}">
  <a:tblStyle styleId="{94AAB81B-3A7C-44D8-9A5C-50BE1A136D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1"/>
  <c:style val="2"/>
  <c:chart>
    <c:title>
      <c:tx>
        <c:rich>
          <a:bodyPr/>
          <a:lstStyle/>
          <a:p>
            <a:pPr>
              <a:defRPr/>
            </a:pPr>
            <a:r>
              <a:rPr lang="en-US" sz="1800" b="1" i="0"/>
              <a:t>International visitors to Viet Nam</a:t>
            </a:r>
          </a:p>
        </c:rich>
      </c:tx>
      <c:overlay val="1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arrivals</c:v>
                </c:pt>
              </c:strCache>
            </c:strRef>
          </c:tx>
          <c:invertIfNegative val="1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7943651</c:v>
                </c:pt>
                <c:pt idx="1">
                  <c:v>10012735</c:v>
                </c:pt>
                <c:pt idx="2">
                  <c:v>12922151</c:v>
                </c:pt>
                <c:pt idx="3">
                  <c:v>15497791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0F-4CA6-8E35-10F117944E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1698048"/>
        <c:axId val="154685824"/>
      </c:barChart>
      <c:catAx>
        <c:axId val="151698048"/>
        <c:scaling>
          <c:orientation val="minMax"/>
        </c:scaling>
        <c:delete val="1"/>
        <c:axPos val="b"/>
        <c:numFmt formatCode="General" sourceLinked="1"/>
        <c:majorTickMark val="cross"/>
        <c:minorTickMark val="cross"/>
        <c:tickLblPos val="nextTo"/>
        <c:crossAx val="154685824"/>
        <c:crosses val="autoZero"/>
        <c:auto val="1"/>
        <c:lblAlgn val="ctr"/>
        <c:lblOffset val="100"/>
        <c:noMultiLvlLbl val="1"/>
      </c:catAx>
      <c:valAx>
        <c:axId val="154685824"/>
        <c:scaling>
          <c:orientation val="minMax"/>
        </c:scaling>
        <c:delete val="1"/>
        <c:axPos val="l"/>
        <c:majorGridlines/>
        <c:numFmt formatCode="#,##0" sourceLinked="1"/>
        <c:majorTickMark val="cross"/>
        <c:minorTickMark val="cross"/>
        <c:tickLblPos val="nextTo"/>
        <c:crossAx val="151698048"/>
        <c:crosses val="autoZero"/>
        <c:crossBetween val="between"/>
      </c:valAx>
    </c:plotArea>
    <c:legend>
      <c:legendPos val="r"/>
      <c:overlay val="1"/>
    </c:legend>
    <c:plotVisOnly val="1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1"/>
  <c:style val="2"/>
  <c:chart>
    <c:title>
      <c:tx>
        <c:rich>
          <a:bodyPr/>
          <a:lstStyle/>
          <a:p>
            <a:pPr>
              <a:defRPr/>
            </a:pPr>
            <a:r>
              <a:rPr lang="en-US" sz="1800" b="1" i="0" dirty="0"/>
              <a:t>Viet Nam </a:t>
            </a:r>
            <a:r>
              <a:rPr lang="en-US" sz="1800" b="1" i="0" dirty="0" smtClean="0"/>
              <a:t>online traveling </a:t>
            </a:r>
            <a:r>
              <a:rPr lang="en-US" sz="1800" b="1" i="0" dirty="0"/>
              <a:t>market</a:t>
            </a:r>
            <a:r>
              <a:rPr lang="en-US" sz="1800" b="1" i="0" baseline="0" dirty="0"/>
              <a:t> size</a:t>
            </a:r>
            <a:endParaRPr lang="en-US" sz="1800" b="1" i="0" dirty="0"/>
          </a:p>
        </c:rich>
      </c:tx>
      <c:overlay val="1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 (USD)</c:v>
                </c:pt>
              </c:strCache>
            </c:strRef>
          </c:tx>
          <c:invertIfNegative val="1"/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2025</c:v>
                </c:pt>
              </c:numCache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2300000000</c:v>
                </c:pt>
                <c:pt idx="1">
                  <c:v>4000000000</c:v>
                </c:pt>
                <c:pt idx="2">
                  <c:v>9000000000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0F-4CA6-8E35-10F117944E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745472"/>
        <c:axId val="154751360"/>
      </c:barChart>
      <c:catAx>
        <c:axId val="154745472"/>
        <c:scaling>
          <c:orientation val="minMax"/>
        </c:scaling>
        <c:delete val="1"/>
        <c:axPos val="b"/>
        <c:numFmt formatCode="General" sourceLinked="1"/>
        <c:majorTickMark val="cross"/>
        <c:minorTickMark val="cross"/>
        <c:tickLblPos val="nextTo"/>
        <c:crossAx val="154751360"/>
        <c:crosses val="autoZero"/>
        <c:auto val="1"/>
        <c:lblAlgn val="ctr"/>
        <c:lblOffset val="100"/>
        <c:noMultiLvlLbl val="1"/>
      </c:catAx>
      <c:valAx>
        <c:axId val="154751360"/>
        <c:scaling>
          <c:orientation val="minMax"/>
        </c:scaling>
        <c:delete val="1"/>
        <c:axPos val="l"/>
        <c:majorGridlines/>
        <c:numFmt formatCode="#,##0" sourceLinked="1"/>
        <c:majorTickMark val="cross"/>
        <c:minorTickMark val="cross"/>
        <c:tickLblPos val="nextTo"/>
        <c:crossAx val="154745472"/>
        <c:crosses val="autoZero"/>
        <c:crossBetween val="between"/>
      </c:valAx>
    </c:plotArea>
    <c:legend>
      <c:legendPos val="r"/>
      <c:overlay val="1"/>
    </c:legend>
    <c:plotVisOnly val="1"/>
    <c:dispBlanksAs val="gap"/>
    <c:showDLblsOverMax val="1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babc3dc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7babc3dc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1457100" y="1620633"/>
            <a:ext cx="8995200" cy="2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4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40"/>
          <p:cNvGrpSpPr/>
          <p:nvPr/>
        </p:nvGrpSpPr>
        <p:grpSpPr>
          <a:xfrm>
            <a:off x="-67803" y="-104043"/>
            <a:ext cx="12293521" cy="7032371"/>
            <a:chOff x="238125" y="810400"/>
            <a:chExt cx="7122550" cy="4074375"/>
          </a:xfrm>
        </p:grpSpPr>
        <p:sp>
          <p:nvSpPr>
            <p:cNvPr id="18" name="Google Shape;18;p40"/>
            <p:cNvSpPr/>
            <p:nvPr/>
          </p:nvSpPr>
          <p:spPr>
            <a:xfrm>
              <a:off x="238125" y="839425"/>
              <a:ext cx="956600" cy="933575"/>
            </a:xfrm>
            <a:custGeom>
              <a:avLst/>
              <a:gdLst/>
              <a:ahLst/>
              <a:cxnLst/>
              <a:rect l="l" t="t" r="r" b="b"/>
              <a:pathLst>
                <a:path w="38264" h="37343" extrusionOk="0">
                  <a:moveTo>
                    <a:pt x="0" y="1"/>
                  </a:moveTo>
                  <a:lnTo>
                    <a:pt x="0" y="37342"/>
                  </a:lnTo>
                  <a:lnTo>
                    <a:pt x="38264" y="18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0"/>
            <p:cNvSpPr/>
            <p:nvPr/>
          </p:nvSpPr>
          <p:spPr>
            <a:xfrm>
              <a:off x="4168200" y="810400"/>
              <a:ext cx="3192475" cy="835800"/>
            </a:xfrm>
            <a:custGeom>
              <a:avLst/>
              <a:gdLst/>
              <a:ahLst/>
              <a:cxnLst/>
              <a:rect l="l" t="t" r="r" b="b"/>
              <a:pathLst>
                <a:path w="127699" h="33432" extrusionOk="0">
                  <a:moveTo>
                    <a:pt x="0" y="0"/>
                  </a:moveTo>
                  <a:lnTo>
                    <a:pt x="23972" y="33432"/>
                  </a:lnTo>
                  <a:lnTo>
                    <a:pt x="42191" y="19823"/>
                  </a:lnTo>
                  <a:lnTo>
                    <a:pt x="73300" y="24894"/>
                  </a:lnTo>
                  <a:lnTo>
                    <a:pt x="97272" y="13830"/>
                  </a:lnTo>
                  <a:lnTo>
                    <a:pt x="127699" y="33192"/>
                  </a:lnTo>
                  <a:lnTo>
                    <a:pt x="127477" y="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0"/>
            <p:cNvSpPr/>
            <p:nvPr/>
          </p:nvSpPr>
          <p:spPr>
            <a:xfrm>
              <a:off x="6600000" y="1035350"/>
              <a:ext cx="760675" cy="604875"/>
            </a:xfrm>
            <a:custGeom>
              <a:avLst/>
              <a:gdLst/>
              <a:ahLst/>
              <a:cxnLst/>
              <a:rect l="l" t="t" r="r" b="b"/>
              <a:pathLst>
                <a:path w="30427" h="24195" extrusionOk="0">
                  <a:moveTo>
                    <a:pt x="30205" y="1"/>
                  </a:moveTo>
                  <a:cubicBezTo>
                    <a:pt x="29744" y="1"/>
                    <a:pt x="0" y="4832"/>
                    <a:pt x="0" y="4832"/>
                  </a:cubicBezTo>
                  <a:lnTo>
                    <a:pt x="30427" y="24194"/>
                  </a:lnTo>
                  <a:lnTo>
                    <a:pt x="30205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0"/>
            <p:cNvSpPr/>
            <p:nvPr/>
          </p:nvSpPr>
          <p:spPr>
            <a:xfrm>
              <a:off x="4767500" y="833400"/>
              <a:ext cx="455500" cy="812800"/>
            </a:xfrm>
            <a:custGeom>
              <a:avLst/>
              <a:gdLst/>
              <a:ahLst/>
              <a:cxnLst/>
              <a:rect l="l" t="t" r="r" b="b"/>
              <a:pathLst>
                <a:path w="18220" h="32512" extrusionOk="0">
                  <a:moveTo>
                    <a:pt x="4836" y="0"/>
                  </a:moveTo>
                  <a:cubicBezTo>
                    <a:pt x="4780" y="0"/>
                    <a:pt x="4808" y="107"/>
                    <a:pt x="4908" y="306"/>
                  </a:cubicBezTo>
                  <a:lnTo>
                    <a:pt x="4908" y="306"/>
                  </a:lnTo>
                  <a:cubicBezTo>
                    <a:pt x="4908" y="107"/>
                    <a:pt x="4889" y="2"/>
                    <a:pt x="4850" y="2"/>
                  </a:cubicBezTo>
                  <a:cubicBezTo>
                    <a:pt x="4845" y="1"/>
                    <a:pt x="4840" y="0"/>
                    <a:pt x="4836" y="0"/>
                  </a:cubicBezTo>
                  <a:close/>
                  <a:moveTo>
                    <a:pt x="4908" y="306"/>
                  </a:moveTo>
                  <a:cubicBezTo>
                    <a:pt x="4921" y="3596"/>
                    <a:pt x="0" y="32512"/>
                    <a:pt x="0" y="32512"/>
                  </a:cubicBezTo>
                  <a:lnTo>
                    <a:pt x="18219" y="18903"/>
                  </a:lnTo>
                  <a:cubicBezTo>
                    <a:pt x="18219" y="18903"/>
                    <a:pt x="6140" y="2741"/>
                    <a:pt x="4908" y="306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0"/>
            <p:cNvSpPr/>
            <p:nvPr/>
          </p:nvSpPr>
          <p:spPr>
            <a:xfrm>
              <a:off x="5222975" y="821925"/>
              <a:ext cx="777750" cy="610850"/>
            </a:xfrm>
            <a:custGeom>
              <a:avLst/>
              <a:gdLst/>
              <a:ahLst/>
              <a:cxnLst/>
              <a:rect l="l" t="t" r="r" b="b"/>
              <a:pathLst>
                <a:path w="31110" h="24434" extrusionOk="0">
                  <a:moveTo>
                    <a:pt x="19824" y="0"/>
                  </a:moveTo>
                  <a:lnTo>
                    <a:pt x="0" y="19362"/>
                  </a:lnTo>
                  <a:lnTo>
                    <a:pt x="31109" y="24433"/>
                  </a:lnTo>
                  <a:lnTo>
                    <a:pt x="19824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0"/>
            <p:cNvSpPr/>
            <p:nvPr/>
          </p:nvSpPr>
          <p:spPr>
            <a:xfrm>
              <a:off x="5718550" y="821925"/>
              <a:ext cx="1135025" cy="334250"/>
            </a:xfrm>
            <a:custGeom>
              <a:avLst/>
              <a:gdLst/>
              <a:ahLst/>
              <a:cxnLst/>
              <a:rect l="l" t="t" r="r" b="b"/>
              <a:pathLst>
                <a:path w="45401" h="13370" extrusionOk="0">
                  <a:moveTo>
                    <a:pt x="1" y="0"/>
                  </a:moveTo>
                  <a:lnTo>
                    <a:pt x="35258" y="13369"/>
                  </a:lnTo>
                  <a:lnTo>
                    <a:pt x="4540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0"/>
            <p:cNvSpPr/>
            <p:nvPr/>
          </p:nvSpPr>
          <p:spPr>
            <a:xfrm>
              <a:off x="2018975" y="3766800"/>
              <a:ext cx="766225" cy="1111975"/>
            </a:xfrm>
            <a:custGeom>
              <a:avLst/>
              <a:gdLst/>
              <a:ahLst/>
              <a:cxnLst/>
              <a:rect l="l" t="t" r="r" b="b"/>
              <a:pathLst>
                <a:path w="30649" h="44479" extrusionOk="0">
                  <a:moveTo>
                    <a:pt x="1845" y="1"/>
                  </a:moveTo>
                  <a:lnTo>
                    <a:pt x="1" y="44478"/>
                  </a:lnTo>
                  <a:lnTo>
                    <a:pt x="30648" y="44478"/>
                  </a:lnTo>
                  <a:lnTo>
                    <a:pt x="1845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0"/>
            <p:cNvSpPr/>
            <p:nvPr/>
          </p:nvSpPr>
          <p:spPr>
            <a:xfrm>
              <a:off x="1125550" y="3766800"/>
              <a:ext cx="939550" cy="1111975"/>
            </a:xfrm>
            <a:custGeom>
              <a:avLst/>
              <a:gdLst/>
              <a:ahLst/>
              <a:cxnLst/>
              <a:rect l="l" t="t" r="r" b="b"/>
              <a:pathLst>
                <a:path w="37582" h="44479" extrusionOk="0">
                  <a:moveTo>
                    <a:pt x="37582" y="1"/>
                  </a:moveTo>
                  <a:lnTo>
                    <a:pt x="0" y="44478"/>
                  </a:lnTo>
                  <a:lnTo>
                    <a:pt x="35738" y="44478"/>
                  </a:lnTo>
                  <a:lnTo>
                    <a:pt x="37582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0"/>
            <p:cNvSpPr/>
            <p:nvPr/>
          </p:nvSpPr>
          <p:spPr>
            <a:xfrm>
              <a:off x="4594625" y="2314650"/>
              <a:ext cx="2760525" cy="2564125"/>
            </a:xfrm>
            <a:custGeom>
              <a:avLst/>
              <a:gdLst/>
              <a:ahLst/>
              <a:cxnLst/>
              <a:rect l="l" t="t" r="r" b="b"/>
              <a:pathLst>
                <a:path w="110421" h="102565" extrusionOk="0">
                  <a:moveTo>
                    <a:pt x="110420" y="0"/>
                  </a:moveTo>
                  <a:lnTo>
                    <a:pt x="76306" y="20745"/>
                  </a:lnTo>
                  <a:lnTo>
                    <a:pt x="57626" y="55321"/>
                  </a:lnTo>
                  <a:lnTo>
                    <a:pt x="27661" y="58087"/>
                  </a:lnTo>
                  <a:lnTo>
                    <a:pt x="0" y="102564"/>
                  </a:lnTo>
                  <a:lnTo>
                    <a:pt x="110420" y="102343"/>
                  </a:lnTo>
                  <a:lnTo>
                    <a:pt x="110420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0"/>
            <p:cNvSpPr/>
            <p:nvPr/>
          </p:nvSpPr>
          <p:spPr>
            <a:xfrm>
              <a:off x="6502275" y="2314650"/>
              <a:ext cx="852875" cy="846875"/>
            </a:xfrm>
            <a:custGeom>
              <a:avLst/>
              <a:gdLst/>
              <a:ahLst/>
              <a:cxnLst/>
              <a:rect l="l" t="t" r="r" b="b"/>
              <a:pathLst>
                <a:path w="34115" h="33875" extrusionOk="0">
                  <a:moveTo>
                    <a:pt x="34114" y="0"/>
                  </a:moveTo>
                  <a:lnTo>
                    <a:pt x="0" y="20745"/>
                  </a:lnTo>
                  <a:lnTo>
                    <a:pt x="34114" y="33875"/>
                  </a:lnTo>
                  <a:lnTo>
                    <a:pt x="3411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0"/>
            <p:cNvSpPr/>
            <p:nvPr/>
          </p:nvSpPr>
          <p:spPr>
            <a:xfrm>
              <a:off x="6502275" y="2833275"/>
              <a:ext cx="852875" cy="743150"/>
            </a:xfrm>
            <a:custGeom>
              <a:avLst/>
              <a:gdLst/>
              <a:ahLst/>
              <a:cxnLst/>
              <a:rect l="l" t="t" r="r" b="b"/>
              <a:pathLst>
                <a:path w="34115" h="29726" extrusionOk="0">
                  <a:moveTo>
                    <a:pt x="0" y="0"/>
                  </a:moveTo>
                  <a:lnTo>
                    <a:pt x="6454" y="29726"/>
                  </a:lnTo>
                  <a:lnTo>
                    <a:pt x="34114" y="13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40"/>
            <p:cNvSpPr/>
            <p:nvPr/>
          </p:nvSpPr>
          <p:spPr>
            <a:xfrm>
              <a:off x="6663625" y="3161500"/>
              <a:ext cx="691525" cy="916500"/>
            </a:xfrm>
            <a:custGeom>
              <a:avLst/>
              <a:gdLst/>
              <a:ahLst/>
              <a:cxnLst/>
              <a:rect l="l" t="t" r="r" b="b"/>
              <a:pathLst>
                <a:path w="27661" h="36660" extrusionOk="0">
                  <a:moveTo>
                    <a:pt x="27660" y="1"/>
                  </a:moveTo>
                  <a:lnTo>
                    <a:pt x="0" y="16597"/>
                  </a:lnTo>
                  <a:lnTo>
                    <a:pt x="27660" y="36660"/>
                  </a:lnTo>
                  <a:lnTo>
                    <a:pt x="27660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40"/>
            <p:cNvSpPr/>
            <p:nvPr/>
          </p:nvSpPr>
          <p:spPr>
            <a:xfrm>
              <a:off x="6035275" y="2833275"/>
              <a:ext cx="628375" cy="864400"/>
            </a:xfrm>
            <a:custGeom>
              <a:avLst/>
              <a:gdLst/>
              <a:ahLst/>
              <a:cxnLst/>
              <a:rect l="l" t="t" r="r" b="b"/>
              <a:pathLst>
                <a:path w="25135" h="34576" extrusionOk="0">
                  <a:moveTo>
                    <a:pt x="18680" y="0"/>
                  </a:moveTo>
                  <a:lnTo>
                    <a:pt x="0" y="34576"/>
                  </a:lnTo>
                  <a:lnTo>
                    <a:pt x="25134" y="29726"/>
                  </a:lnTo>
                  <a:lnTo>
                    <a:pt x="18680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0"/>
            <p:cNvSpPr/>
            <p:nvPr/>
          </p:nvSpPr>
          <p:spPr>
            <a:xfrm>
              <a:off x="6404075" y="3576400"/>
              <a:ext cx="951075" cy="524650"/>
            </a:xfrm>
            <a:custGeom>
              <a:avLst/>
              <a:gdLst/>
              <a:ahLst/>
              <a:cxnLst/>
              <a:rect l="l" t="t" r="r" b="b"/>
              <a:pathLst>
                <a:path w="38043" h="20986" extrusionOk="0">
                  <a:moveTo>
                    <a:pt x="10382" y="1"/>
                  </a:moveTo>
                  <a:lnTo>
                    <a:pt x="0" y="20986"/>
                  </a:lnTo>
                  <a:lnTo>
                    <a:pt x="0" y="20986"/>
                  </a:lnTo>
                  <a:lnTo>
                    <a:pt x="38042" y="20064"/>
                  </a:lnTo>
                  <a:lnTo>
                    <a:pt x="10382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0"/>
            <p:cNvSpPr/>
            <p:nvPr/>
          </p:nvSpPr>
          <p:spPr>
            <a:xfrm>
              <a:off x="6404075" y="4077975"/>
              <a:ext cx="951075" cy="524200"/>
            </a:xfrm>
            <a:custGeom>
              <a:avLst/>
              <a:gdLst/>
              <a:ahLst/>
              <a:cxnLst/>
              <a:rect l="l" t="t" r="r" b="b"/>
              <a:pathLst>
                <a:path w="38043" h="20968" extrusionOk="0">
                  <a:moveTo>
                    <a:pt x="38042" y="1"/>
                  </a:moveTo>
                  <a:lnTo>
                    <a:pt x="0" y="923"/>
                  </a:lnTo>
                  <a:lnTo>
                    <a:pt x="24212" y="20967"/>
                  </a:lnTo>
                  <a:lnTo>
                    <a:pt x="38042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0"/>
            <p:cNvSpPr/>
            <p:nvPr/>
          </p:nvSpPr>
          <p:spPr>
            <a:xfrm>
              <a:off x="5597300" y="3697650"/>
              <a:ext cx="806800" cy="403400"/>
            </a:xfrm>
            <a:custGeom>
              <a:avLst/>
              <a:gdLst/>
              <a:ahLst/>
              <a:cxnLst/>
              <a:rect l="l" t="t" r="r" b="b"/>
              <a:pathLst>
                <a:path w="32272" h="16136" extrusionOk="0">
                  <a:moveTo>
                    <a:pt x="17519" y="1"/>
                  </a:moveTo>
                  <a:lnTo>
                    <a:pt x="1" y="10825"/>
                  </a:lnTo>
                  <a:lnTo>
                    <a:pt x="32271" y="16136"/>
                  </a:lnTo>
                  <a:lnTo>
                    <a:pt x="17519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0"/>
            <p:cNvSpPr/>
            <p:nvPr/>
          </p:nvSpPr>
          <p:spPr>
            <a:xfrm>
              <a:off x="5286125" y="3697650"/>
              <a:ext cx="749175" cy="270650"/>
            </a:xfrm>
            <a:custGeom>
              <a:avLst/>
              <a:gdLst/>
              <a:ahLst/>
              <a:cxnLst/>
              <a:rect l="l" t="t" r="r" b="b"/>
              <a:pathLst>
                <a:path w="29967" h="10826" extrusionOk="0">
                  <a:moveTo>
                    <a:pt x="29966" y="1"/>
                  </a:moveTo>
                  <a:lnTo>
                    <a:pt x="1" y="2767"/>
                  </a:lnTo>
                  <a:lnTo>
                    <a:pt x="12448" y="10825"/>
                  </a:lnTo>
                  <a:lnTo>
                    <a:pt x="29966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0"/>
            <p:cNvSpPr/>
            <p:nvPr/>
          </p:nvSpPr>
          <p:spPr>
            <a:xfrm>
              <a:off x="4854175" y="3766800"/>
              <a:ext cx="743150" cy="697075"/>
            </a:xfrm>
            <a:custGeom>
              <a:avLst/>
              <a:gdLst/>
              <a:ahLst/>
              <a:cxnLst/>
              <a:rect l="l" t="t" r="r" b="b"/>
              <a:pathLst>
                <a:path w="29726" h="27883" extrusionOk="0">
                  <a:moveTo>
                    <a:pt x="17279" y="1"/>
                  </a:moveTo>
                  <a:lnTo>
                    <a:pt x="19" y="27852"/>
                  </a:lnTo>
                  <a:lnTo>
                    <a:pt x="19" y="27852"/>
                  </a:lnTo>
                  <a:cubicBezTo>
                    <a:pt x="888" y="26767"/>
                    <a:pt x="29726" y="8059"/>
                    <a:pt x="29726" y="8059"/>
                  </a:cubicBezTo>
                  <a:lnTo>
                    <a:pt x="17279" y="1"/>
                  </a:lnTo>
                  <a:close/>
                  <a:moveTo>
                    <a:pt x="19" y="27852"/>
                  </a:moveTo>
                  <a:lnTo>
                    <a:pt x="19" y="27852"/>
                  </a:lnTo>
                  <a:cubicBezTo>
                    <a:pt x="9" y="27864"/>
                    <a:pt x="3" y="27874"/>
                    <a:pt x="0" y="27882"/>
                  </a:cubicBezTo>
                  <a:lnTo>
                    <a:pt x="19" y="27852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0"/>
            <p:cNvSpPr/>
            <p:nvPr/>
          </p:nvSpPr>
          <p:spPr>
            <a:xfrm>
              <a:off x="5597300" y="3968275"/>
              <a:ext cx="806800" cy="524625"/>
            </a:xfrm>
            <a:custGeom>
              <a:avLst/>
              <a:gdLst/>
              <a:ahLst/>
              <a:cxnLst/>
              <a:rect l="l" t="t" r="r" b="b"/>
              <a:pathLst>
                <a:path w="32272" h="20985" extrusionOk="0">
                  <a:moveTo>
                    <a:pt x="32269" y="5310"/>
                  </a:moveTo>
                  <a:lnTo>
                    <a:pt x="32271" y="5311"/>
                  </a:lnTo>
                  <a:cubicBezTo>
                    <a:pt x="32270" y="5311"/>
                    <a:pt x="32270" y="5311"/>
                    <a:pt x="32269" y="5310"/>
                  </a:cubicBezTo>
                  <a:close/>
                  <a:moveTo>
                    <a:pt x="1" y="0"/>
                  </a:moveTo>
                  <a:lnTo>
                    <a:pt x="9461" y="20985"/>
                  </a:lnTo>
                  <a:cubicBezTo>
                    <a:pt x="9461" y="20985"/>
                    <a:pt x="30569" y="5308"/>
                    <a:pt x="32237" y="5308"/>
                  </a:cubicBezTo>
                  <a:cubicBezTo>
                    <a:pt x="32248" y="5308"/>
                    <a:pt x="32259" y="5309"/>
                    <a:pt x="32269" y="5310"/>
                  </a:cubicBezTo>
                  <a:lnTo>
                    <a:pt x="32269" y="5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0"/>
            <p:cNvSpPr/>
            <p:nvPr/>
          </p:nvSpPr>
          <p:spPr>
            <a:xfrm>
              <a:off x="4594625" y="4463850"/>
              <a:ext cx="1170050" cy="414925"/>
            </a:xfrm>
            <a:custGeom>
              <a:avLst/>
              <a:gdLst/>
              <a:ahLst/>
              <a:cxnLst/>
              <a:rect l="l" t="t" r="r" b="b"/>
              <a:pathLst>
                <a:path w="46802" h="16597" extrusionOk="0">
                  <a:moveTo>
                    <a:pt x="10382" y="0"/>
                  </a:moveTo>
                  <a:lnTo>
                    <a:pt x="0" y="16596"/>
                  </a:lnTo>
                  <a:lnTo>
                    <a:pt x="46802" y="1844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0"/>
            <p:cNvSpPr/>
            <p:nvPr/>
          </p:nvSpPr>
          <p:spPr>
            <a:xfrm>
              <a:off x="5833800" y="4492875"/>
              <a:ext cx="1146550" cy="380375"/>
            </a:xfrm>
            <a:custGeom>
              <a:avLst/>
              <a:gdLst/>
              <a:ahLst/>
              <a:cxnLst/>
              <a:rect l="l" t="t" r="r" b="b"/>
              <a:pathLst>
                <a:path w="45862" h="15215" extrusionOk="0">
                  <a:moveTo>
                    <a:pt x="1" y="1"/>
                  </a:moveTo>
                  <a:lnTo>
                    <a:pt x="17519" y="15214"/>
                  </a:lnTo>
                  <a:lnTo>
                    <a:pt x="45862" y="23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0"/>
            <p:cNvSpPr/>
            <p:nvPr/>
          </p:nvSpPr>
          <p:spPr>
            <a:xfrm>
              <a:off x="1759425" y="3859000"/>
              <a:ext cx="4345025" cy="1014250"/>
            </a:xfrm>
            <a:custGeom>
              <a:avLst/>
              <a:gdLst/>
              <a:ahLst/>
              <a:cxnLst/>
              <a:rect l="l" t="t" r="r" b="b"/>
              <a:pathLst>
                <a:path w="173801" h="40570" extrusionOk="0">
                  <a:moveTo>
                    <a:pt x="111564" y="1"/>
                  </a:moveTo>
                  <a:lnTo>
                    <a:pt x="92903" y="2527"/>
                  </a:lnTo>
                  <a:cubicBezTo>
                    <a:pt x="92903" y="2527"/>
                    <a:pt x="1" y="40569"/>
                    <a:pt x="702" y="40569"/>
                  </a:cubicBezTo>
                  <a:lnTo>
                    <a:pt x="173800" y="40569"/>
                  </a:lnTo>
                  <a:cubicBezTo>
                    <a:pt x="173800" y="40569"/>
                    <a:pt x="156743" y="11987"/>
                    <a:pt x="155821" y="11987"/>
                  </a:cubicBezTo>
                  <a:cubicBezTo>
                    <a:pt x="155139" y="11987"/>
                    <a:pt x="138764" y="20746"/>
                    <a:pt x="137620" y="21207"/>
                  </a:cubicBezTo>
                  <a:cubicBezTo>
                    <a:pt x="137616" y="21208"/>
                    <a:pt x="137610" y="21209"/>
                    <a:pt x="137604" y="21209"/>
                  </a:cubicBezTo>
                  <a:cubicBezTo>
                    <a:pt x="136441" y="21209"/>
                    <a:pt x="111564" y="1"/>
                    <a:pt x="111564" y="1"/>
                  </a:cubicBezTo>
                  <a:close/>
                </a:path>
              </a:pathLst>
            </a:custGeom>
            <a:solidFill>
              <a:srgbClr val="FED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0"/>
            <p:cNvSpPr/>
            <p:nvPr/>
          </p:nvSpPr>
          <p:spPr>
            <a:xfrm>
              <a:off x="5136300" y="4158650"/>
              <a:ext cx="518650" cy="714600"/>
            </a:xfrm>
            <a:custGeom>
              <a:avLst/>
              <a:gdLst/>
              <a:ahLst/>
              <a:cxnLst/>
              <a:rect l="l" t="t" r="r" b="b"/>
              <a:pathLst>
                <a:path w="20746" h="28584" extrusionOk="0">
                  <a:moveTo>
                    <a:pt x="20746" y="1"/>
                  </a:moveTo>
                  <a:lnTo>
                    <a:pt x="2545" y="9221"/>
                  </a:lnTo>
                  <a:lnTo>
                    <a:pt x="1" y="28583"/>
                  </a:lnTo>
                  <a:lnTo>
                    <a:pt x="20746" y="1"/>
                  </a:lnTo>
                  <a:close/>
                </a:path>
              </a:pathLst>
            </a:custGeom>
            <a:solidFill>
              <a:srgbClr val="FB9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>
              <a:off x="4168200" y="3859000"/>
              <a:ext cx="968125" cy="1025775"/>
            </a:xfrm>
            <a:custGeom>
              <a:avLst/>
              <a:gdLst/>
              <a:ahLst/>
              <a:cxnLst/>
              <a:rect l="l" t="t" r="r" b="b"/>
              <a:pathLst>
                <a:path w="38725" h="41031" extrusionOk="0">
                  <a:moveTo>
                    <a:pt x="15213" y="1"/>
                  </a:moveTo>
                  <a:lnTo>
                    <a:pt x="0" y="40790"/>
                  </a:lnTo>
                  <a:lnTo>
                    <a:pt x="38725" y="41030"/>
                  </a:lnTo>
                  <a:cubicBezTo>
                    <a:pt x="38725" y="41030"/>
                    <a:pt x="16375" y="923"/>
                    <a:pt x="15213" y="1"/>
                  </a:cubicBez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>
              <a:off x="4076000" y="3859000"/>
              <a:ext cx="472550" cy="604875"/>
            </a:xfrm>
            <a:custGeom>
              <a:avLst/>
              <a:gdLst/>
              <a:ahLst/>
              <a:cxnLst/>
              <a:rect l="l" t="t" r="r" b="b"/>
              <a:pathLst>
                <a:path w="18902" h="24195" extrusionOk="0">
                  <a:moveTo>
                    <a:pt x="18901" y="1"/>
                  </a:moveTo>
                  <a:lnTo>
                    <a:pt x="0" y="2767"/>
                  </a:lnTo>
                  <a:lnTo>
                    <a:pt x="10142" y="24194"/>
                  </a:lnTo>
                  <a:lnTo>
                    <a:pt x="18901" y="1"/>
                  </a:lnTo>
                  <a:close/>
                </a:path>
              </a:pathLst>
            </a:custGeom>
            <a:solidFill>
              <a:srgbClr val="F7B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>
              <a:off x="3396000" y="3922175"/>
              <a:ext cx="933575" cy="541700"/>
            </a:xfrm>
            <a:custGeom>
              <a:avLst/>
              <a:gdLst/>
              <a:ahLst/>
              <a:cxnLst/>
              <a:rect l="l" t="t" r="r" b="b"/>
              <a:pathLst>
                <a:path w="37343" h="21668" extrusionOk="0">
                  <a:moveTo>
                    <a:pt x="27440" y="0"/>
                  </a:moveTo>
                  <a:lnTo>
                    <a:pt x="1" y="11304"/>
                  </a:lnTo>
                  <a:lnTo>
                    <a:pt x="37342" y="21667"/>
                  </a:lnTo>
                  <a:lnTo>
                    <a:pt x="27440" y="0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>
              <a:off x="3396000" y="4204750"/>
              <a:ext cx="933575" cy="680025"/>
            </a:xfrm>
            <a:custGeom>
              <a:avLst/>
              <a:gdLst/>
              <a:ahLst/>
              <a:cxnLst/>
              <a:rect l="l" t="t" r="r" b="b"/>
              <a:pathLst>
                <a:path w="37343" h="27201" extrusionOk="0">
                  <a:moveTo>
                    <a:pt x="1" y="1"/>
                  </a:moveTo>
                  <a:lnTo>
                    <a:pt x="31349" y="27200"/>
                  </a:lnTo>
                  <a:lnTo>
                    <a:pt x="37342" y="10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>
              <a:off x="2987100" y="4204750"/>
              <a:ext cx="1181125" cy="680025"/>
            </a:xfrm>
            <a:custGeom>
              <a:avLst/>
              <a:gdLst/>
              <a:ahLst/>
              <a:cxnLst/>
              <a:rect l="l" t="t" r="r" b="b"/>
              <a:pathLst>
                <a:path w="47245" h="27201" extrusionOk="0">
                  <a:moveTo>
                    <a:pt x="16357" y="1"/>
                  </a:moveTo>
                  <a:lnTo>
                    <a:pt x="0" y="27200"/>
                  </a:lnTo>
                  <a:lnTo>
                    <a:pt x="47244" y="26960"/>
                  </a:lnTo>
                  <a:lnTo>
                    <a:pt x="16357" y="1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>
              <a:off x="1776950" y="4204750"/>
              <a:ext cx="1619075" cy="680025"/>
            </a:xfrm>
            <a:custGeom>
              <a:avLst/>
              <a:gdLst/>
              <a:ahLst/>
              <a:cxnLst/>
              <a:rect l="l" t="t" r="r" b="b"/>
              <a:pathLst>
                <a:path w="64763" h="27201" extrusionOk="0">
                  <a:moveTo>
                    <a:pt x="64763" y="1"/>
                  </a:moveTo>
                  <a:lnTo>
                    <a:pt x="1" y="26739"/>
                  </a:lnTo>
                  <a:lnTo>
                    <a:pt x="48406" y="27200"/>
                  </a:lnTo>
                  <a:lnTo>
                    <a:pt x="64763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>
              <a:off x="238125" y="821925"/>
              <a:ext cx="5296050" cy="1198625"/>
            </a:xfrm>
            <a:custGeom>
              <a:avLst/>
              <a:gdLst/>
              <a:ahLst/>
              <a:cxnLst/>
              <a:rect l="l" t="t" r="r" b="b"/>
              <a:pathLst>
                <a:path w="211842" h="47945" extrusionOk="0">
                  <a:moveTo>
                    <a:pt x="0" y="0"/>
                  </a:moveTo>
                  <a:lnTo>
                    <a:pt x="1162" y="2305"/>
                  </a:lnTo>
                  <a:lnTo>
                    <a:pt x="35497" y="37341"/>
                  </a:lnTo>
                  <a:lnTo>
                    <a:pt x="46340" y="21667"/>
                  </a:lnTo>
                  <a:lnTo>
                    <a:pt x="64320" y="47944"/>
                  </a:lnTo>
                  <a:lnTo>
                    <a:pt x="96811" y="9681"/>
                  </a:lnTo>
                  <a:lnTo>
                    <a:pt x="138081" y="25134"/>
                  </a:lnTo>
                  <a:lnTo>
                    <a:pt x="186025" y="20063"/>
                  </a:lnTo>
                  <a:lnTo>
                    <a:pt x="211842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>
              <a:off x="837425" y="821925"/>
              <a:ext cx="979650" cy="933550"/>
            </a:xfrm>
            <a:custGeom>
              <a:avLst/>
              <a:gdLst/>
              <a:ahLst/>
              <a:cxnLst/>
              <a:rect l="l" t="t" r="r" b="b"/>
              <a:pathLst>
                <a:path w="39186" h="37342" extrusionOk="0">
                  <a:moveTo>
                    <a:pt x="0" y="0"/>
                  </a:moveTo>
                  <a:lnTo>
                    <a:pt x="11525" y="37341"/>
                  </a:lnTo>
                  <a:lnTo>
                    <a:pt x="39186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0"/>
            <p:cNvSpPr/>
            <p:nvPr/>
          </p:nvSpPr>
          <p:spPr>
            <a:xfrm>
              <a:off x="1846100" y="821075"/>
              <a:ext cx="1042825" cy="1199475"/>
            </a:xfrm>
            <a:custGeom>
              <a:avLst/>
              <a:gdLst/>
              <a:ahLst/>
              <a:cxnLst/>
              <a:rect l="l" t="t" r="r" b="b"/>
              <a:pathLst>
                <a:path w="41713" h="47979" extrusionOk="0">
                  <a:moveTo>
                    <a:pt x="41427" y="1"/>
                  </a:moveTo>
                  <a:cubicBezTo>
                    <a:pt x="39725" y="1"/>
                    <a:pt x="4832" y="17552"/>
                    <a:pt x="4832" y="17552"/>
                  </a:cubicBezTo>
                  <a:lnTo>
                    <a:pt x="1" y="47978"/>
                  </a:lnTo>
                  <a:cubicBezTo>
                    <a:pt x="1" y="47978"/>
                    <a:pt x="41712" y="956"/>
                    <a:pt x="41491" y="34"/>
                  </a:cubicBezTo>
                  <a:cubicBezTo>
                    <a:pt x="41491" y="12"/>
                    <a:pt x="41469" y="1"/>
                    <a:pt x="41427" y="1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0"/>
            <p:cNvSpPr/>
            <p:nvPr/>
          </p:nvSpPr>
          <p:spPr>
            <a:xfrm>
              <a:off x="3153550" y="821925"/>
              <a:ext cx="1735225" cy="628350"/>
            </a:xfrm>
            <a:custGeom>
              <a:avLst/>
              <a:gdLst/>
              <a:ahLst/>
              <a:cxnLst/>
              <a:rect l="l" t="t" r="r" b="b"/>
              <a:pathLst>
                <a:path w="69409" h="25134" extrusionOk="0">
                  <a:moveTo>
                    <a:pt x="18" y="0"/>
                  </a:moveTo>
                  <a:cubicBezTo>
                    <a:pt x="1" y="0"/>
                    <a:pt x="26" y="12"/>
                    <a:pt x="91" y="35"/>
                  </a:cubicBezTo>
                  <a:lnTo>
                    <a:pt x="91" y="35"/>
                  </a:lnTo>
                  <a:cubicBezTo>
                    <a:pt x="57" y="12"/>
                    <a:pt x="33" y="0"/>
                    <a:pt x="18" y="0"/>
                  </a:cubicBezTo>
                  <a:close/>
                  <a:moveTo>
                    <a:pt x="91" y="35"/>
                  </a:moveTo>
                  <a:cubicBezTo>
                    <a:pt x="1608" y="1077"/>
                    <a:pt x="21464" y="25134"/>
                    <a:pt x="21464" y="25134"/>
                  </a:cubicBezTo>
                  <a:lnTo>
                    <a:pt x="69408" y="20063"/>
                  </a:lnTo>
                  <a:cubicBezTo>
                    <a:pt x="69408" y="20063"/>
                    <a:pt x="2696" y="962"/>
                    <a:pt x="91" y="35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0"/>
            <p:cNvSpPr/>
            <p:nvPr/>
          </p:nvSpPr>
          <p:spPr>
            <a:xfrm>
              <a:off x="238125" y="3766800"/>
              <a:ext cx="732100" cy="1111975"/>
            </a:xfrm>
            <a:custGeom>
              <a:avLst/>
              <a:gdLst/>
              <a:ahLst/>
              <a:cxnLst/>
              <a:rect l="l" t="t" r="r" b="b"/>
              <a:pathLst>
                <a:path w="29284" h="44479" extrusionOk="0">
                  <a:moveTo>
                    <a:pt x="0" y="1"/>
                  </a:moveTo>
                  <a:lnTo>
                    <a:pt x="0" y="44478"/>
                  </a:lnTo>
                  <a:lnTo>
                    <a:pt x="29283" y="44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0"/>
            <p:cNvSpPr/>
            <p:nvPr/>
          </p:nvSpPr>
          <p:spPr>
            <a:xfrm>
              <a:off x="238125" y="3887600"/>
              <a:ext cx="703050" cy="928025"/>
            </a:xfrm>
            <a:custGeom>
              <a:avLst/>
              <a:gdLst/>
              <a:ahLst/>
              <a:cxnLst/>
              <a:rect l="l" t="t" r="r" b="b"/>
              <a:pathLst>
                <a:path w="28122" h="37121" extrusionOk="0">
                  <a:moveTo>
                    <a:pt x="0" y="0"/>
                  </a:moveTo>
                  <a:lnTo>
                    <a:pt x="0" y="37120"/>
                  </a:lnTo>
                  <a:lnTo>
                    <a:pt x="28121" y="20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0"/>
            <p:cNvSpPr/>
            <p:nvPr/>
          </p:nvSpPr>
          <p:spPr>
            <a:xfrm>
              <a:off x="238125" y="3778325"/>
              <a:ext cx="881925" cy="627925"/>
            </a:xfrm>
            <a:custGeom>
              <a:avLst/>
              <a:gdLst/>
              <a:ahLst/>
              <a:cxnLst/>
              <a:rect l="l" t="t" r="r" b="b"/>
              <a:pathLst>
                <a:path w="35277" h="25117" extrusionOk="0">
                  <a:moveTo>
                    <a:pt x="35276" y="1"/>
                  </a:moveTo>
                  <a:lnTo>
                    <a:pt x="0" y="4371"/>
                  </a:lnTo>
                  <a:lnTo>
                    <a:pt x="28121" y="25116"/>
                  </a:lnTo>
                  <a:lnTo>
                    <a:pt x="35276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0"/>
            <p:cNvSpPr/>
            <p:nvPr/>
          </p:nvSpPr>
          <p:spPr>
            <a:xfrm>
              <a:off x="238125" y="3265225"/>
              <a:ext cx="881925" cy="622400"/>
            </a:xfrm>
            <a:custGeom>
              <a:avLst/>
              <a:gdLst/>
              <a:ahLst/>
              <a:cxnLst/>
              <a:rect l="l" t="t" r="r" b="b"/>
              <a:pathLst>
                <a:path w="35277" h="24896" extrusionOk="0">
                  <a:moveTo>
                    <a:pt x="0" y="1"/>
                  </a:moveTo>
                  <a:lnTo>
                    <a:pt x="0" y="24895"/>
                  </a:lnTo>
                  <a:lnTo>
                    <a:pt x="35276" y="20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0"/>
            <p:cNvSpPr/>
            <p:nvPr/>
          </p:nvSpPr>
          <p:spPr>
            <a:xfrm>
              <a:off x="238125" y="2769650"/>
              <a:ext cx="881925" cy="1008700"/>
            </a:xfrm>
            <a:custGeom>
              <a:avLst/>
              <a:gdLst/>
              <a:ahLst/>
              <a:cxnLst/>
              <a:rect l="l" t="t" r="r" b="b"/>
              <a:pathLst>
                <a:path w="35277" h="40348" extrusionOk="0">
                  <a:moveTo>
                    <a:pt x="0" y="1"/>
                  </a:moveTo>
                  <a:lnTo>
                    <a:pt x="0" y="19824"/>
                  </a:lnTo>
                  <a:lnTo>
                    <a:pt x="35276" y="40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0"/>
            <p:cNvSpPr/>
            <p:nvPr/>
          </p:nvSpPr>
          <p:spPr>
            <a:xfrm>
              <a:off x="4767500" y="3103875"/>
              <a:ext cx="322725" cy="622375"/>
            </a:xfrm>
            <a:custGeom>
              <a:avLst/>
              <a:gdLst/>
              <a:ahLst/>
              <a:cxnLst/>
              <a:rect l="l" t="t" r="r" b="b"/>
              <a:pathLst>
                <a:path w="12909" h="24895" extrusionOk="0">
                  <a:moveTo>
                    <a:pt x="3467" y="1"/>
                  </a:moveTo>
                  <a:lnTo>
                    <a:pt x="0" y="24895"/>
                  </a:lnTo>
                  <a:lnTo>
                    <a:pt x="12909" y="1591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0"/>
            <p:cNvSpPr/>
            <p:nvPr/>
          </p:nvSpPr>
          <p:spPr>
            <a:xfrm>
              <a:off x="4548525" y="3103875"/>
              <a:ext cx="305675" cy="622375"/>
            </a:xfrm>
            <a:custGeom>
              <a:avLst/>
              <a:gdLst/>
              <a:ahLst/>
              <a:cxnLst/>
              <a:rect l="l" t="t" r="r" b="b"/>
              <a:pathLst>
                <a:path w="12227" h="24895" extrusionOk="0">
                  <a:moveTo>
                    <a:pt x="12226" y="1"/>
                  </a:moveTo>
                  <a:lnTo>
                    <a:pt x="0" y="5533"/>
                  </a:lnTo>
                  <a:lnTo>
                    <a:pt x="8759" y="24895"/>
                  </a:lnTo>
                  <a:lnTo>
                    <a:pt x="12226" y="1"/>
                  </a:lnTo>
                  <a:close/>
                </a:path>
              </a:pathLst>
            </a:custGeom>
            <a:solidFill>
              <a:srgbClr val="FED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0"/>
            <p:cNvSpPr/>
            <p:nvPr/>
          </p:nvSpPr>
          <p:spPr>
            <a:xfrm>
              <a:off x="1465775" y="3576400"/>
              <a:ext cx="189950" cy="317200"/>
            </a:xfrm>
            <a:custGeom>
              <a:avLst/>
              <a:gdLst/>
              <a:ahLst/>
              <a:cxnLst/>
              <a:rect l="l" t="t" r="r" b="b"/>
              <a:pathLst>
                <a:path w="7598" h="12688" extrusionOk="0">
                  <a:moveTo>
                    <a:pt x="0" y="1"/>
                  </a:moveTo>
                  <a:lnTo>
                    <a:pt x="0" y="6695"/>
                  </a:lnTo>
                  <a:lnTo>
                    <a:pt x="7598" y="12688"/>
                  </a:lnTo>
                  <a:lnTo>
                    <a:pt x="7598" y="1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0"/>
            <p:cNvSpPr/>
            <p:nvPr/>
          </p:nvSpPr>
          <p:spPr>
            <a:xfrm>
              <a:off x="1465775" y="3576400"/>
              <a:ext cx="189950" cy="317200"/>
            </a:xfrm>
            <a:custGeom>
              <a:avLst/>
              <a:gdLst/>
              <a:ahLst/>
              <a:cxnLst/>
              <a:rect l="l" t="t" r="r" b="b"/>
              <a:pathLst>
                <a:path w="7598" h="12688" extrusionOk="0">
                  <a:moveTo>
                    <a:pt x="0" y="1"/>
                  </a:moveTo>
                  <a:lnTo>
                    <a:pt x="7598" y="12688"/>
                  </a:lnTo>
                  <a:lnTo>
                    <a:pt x="5532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0"/>
            <p:cNvSpPr/>
            <p:nvPr/>
          </p:nvSpPr>
          <p:spPr>
            <a:xfrm>
              <a:off x="1828575" y="3103875"/>
              <a:ext cx="253575" cy="582275"/>
            </a:xfrm>
            <a:custGeom>
              <a:avLst/>
              <a:gdLst/>
              <a:ahLst/>
              <a:cxnLst/>
              <a:rect l="l" t="t" r="r" b="b"/>
              <a:pathLst>
                <a:path w="10143" h="23291" extrusionOk="0">
                  <a:moveTo>
                    <a:pt x="10143" y="1"/>
                  </a:moveTo>
                  <a:lnTo>
                    <a:pt x="2085" y="3689"/>
                  </a:lnTo>
                  <a:lnTo>
                    <a:pt x="1" y="23291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>
              <a:off x="1828575" y="3103875"/>
              <a:ext cx="472575" cy="582275"/>
            </a:xfrm>
            <a:custGeom>
              <a:avLst/>
              <a:gdLst/>
              <a:ahLst/>
              <a:cxnLst/>
              <a:rect l="l" t="t" r="r" b="b"/>
              <a:pathLst>
                <a:path w="18903" h="23291" extrusionOk="0">
                  <a:moveTo>
                    <a:pt x="10143" y="1"/>
                  </a:moveTo>
                  <a:lnTo>
                    <a:pt x="1" y="23291"/>
                  </a:lnTo>
                  <a:lnTo>
                    <a:pt x="18902" y="9922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0"/>
            <p:cNvSpPr/>
            <p:nvPr/>
          </p:nvSpPr>
          <p:spPr>
            <a:xfrm>
              <a:off x="6726775" y="1997475"/>
              <a:ext cx="564750" cy="593800"/>
            </a:xfrm>
            <a:custGeom>
              <a:avLst/>
              <a:gdLst/>
              <a:ahLst/>
              <a:cxnLst/>
              <a:rect l="l" t="t" r="r" b="b"/>
              <a:pathLst>
                <a:path w="22590" h="23752" extrusionOk="0">
                  <a:moveTo>
                    <a:pt x="5994" y="0"/>
                  </a:moveTo>
                  <a:lnTo>
                    <a:pt x="0" y="23751"/>
                  </a:lnTo>
                  <a:lnTo>
                    <a:pt x="22590" y="7837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0"/>
            <p:cNvSpPr/>
            <p:nvPr/>
          </p:nvSpPr>
          <p:spPr>
            <a:xfrm>
              <a:off x="6876600" y="1686300"/>
              <a:ext cx="414925" cy="507125"/>
            </a:xfrm>
            <a:custGeom>
              <a:avLst/>
              <a:gdLst/>
              <a:ahLst/>
              <a:cxnLst/>
              <a:rect l="l" t="t" r="r" b="b"/>
              <a:pathLst>
                <a:path w="16597" h="20285" extrusionOk="0">
                  <a:moveTo>
                    <a:pt x="16597" y="0"/>
                  </a:moveTo>
                  <a:lnTo>
                    <a:pt x="1" y="12447"/>
                  </a:lnTo>
                  <a:lnTo>
                    <a:pt x="16597" y="20284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rgbClr val="2492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0"/>
            <p:cNvSpPr/>
            <p:nvPr/>
          </p:nvSpPr>
          <p:spPr>
            <a:xfrm>
              <a:off x="6853550" y="1657725"/>
              <a:ext cx="437975" cy="339775"/>
            </a:xfrm>
            <a:custGeom>
              <a:avLst/>
              <a:gdLst/>
              <a:ahLst/>
              <a:cxnLst/>
              <a:rect l="l" t="t" r="r" b="b"/>
              <a:pathLst>
                <a:path w="17519" h="13591" extrusionOk="0">
                  <a:moveTo>
                    <a:pt x="0" y="0"/>
                  </a:moveTo>
                  <a:lnTo>
                    <a:pt x="923" y="13590"/>
                  </a:lnTo>
                  <a:lnTo>
                    <a:pt x="17519" y="1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0"/>
            <p:cNvSpPr/>
            <p:nvPr/>
          </p:nvSpPr>
          <p:spPr>
            <a:xfrm>
              <a:off x="6726775" y="1657725"/>
              <a:ext cx="149850" cy="933550"/>
            </a:xfrm>
            <a:custGeom>
              <a:avLst/>
              <a:gdLst/>
              <a:ahLst/>
              <a:cxnLst/>
              <a:rect l="l" t="t" r="r" b="b"/>
              <a:pathLst>
                <a:path w="5994" h="37342" extrusionOk="0">
                  <a:moveTo>
                    <a:pt x="5071" y="0"/>
                  </a:moveTo>
                  <a:lnTo>
                    <a:pt x="0" y="37341"/>
                  </a:lnTo>
                  <a:lnTo>
                    <a:pt x="5994" y="13590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rgbClr val="A7D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9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9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9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0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0"/>
          <p:cNvSpPr txBox="1">
            <a:spLocks noGrp="1"/>
          </p:cNvSpPr>
          <p:nvPr>
            <p:ph type="body"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0" name="Google Shape;120;p50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50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0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0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5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8" name="Google Shape;128;p51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1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1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2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3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52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2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2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3"/>
          <p:cNvSpPr txBox="1">
            <a:spLocks noGrp="1"/>
          </p:cNvSpPr>
          <p:nvPr>
            <p:ph type="title"/>
          </p:nvPr>
        </p:nvSpPr>
        <p:spPr>
          <a:xfrm rot="5400000">
            <a:off x="10688637" y="1371606"/>
            <a:ext cx="585152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3"/>
          <p:cNvSpPr txBox="1">
            <a:spLocks noGrp="1"/>
          </p:cNvSpPr>
          <p:nvPr>
            <p:ph type="body" idx="1"/>
          </p:nvPr>
        </p:nvSpPr>
        <p:spPr>
          <a:xfrm rot="5400000">
            <a:off x="3271838" y="-2184394"/>
            <a:ext cx="5851525" cy="10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3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3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3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 1">
  <p:cSld name="Text &amp; Image slide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17807" y="2536000"/>
            <a:ext cx="5184000" cy="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>
            <a:lvl1pPr marL="0" marR="0" lvl="0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subTitle" idx="1"/>
          </p:nvPr>
        </p:nvSpPr>
        <p:spPr>
          <a:xfrm>
            <a:off x="817800" y="3435600"/>
            <a:ext cx="51472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 text &amp; some text slide 1">
    <p:bg>
      <p:bgPr>
        <a:solidFill>
          <a:srgbClr val="4AA5EA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>
            <a:lvl1pPr marL="0" marR="0" lvl="0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buClr>
                <a:srgbClr val="FFFFFF"/>
              </a:buClr>
              <a:buSzPts val="1600"/>
              <a:buFont typeface="Arvo"/>
              <a:buNone/>
              <a:defRPr sz="1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ubTitle" idx="1"/>
          </p:nvPr>
        </p:nvSpPr>
        <p:spPr>
          <a:xfrm>
            <a:off x="1018933" y="4194433"/>
            <a:ext cx="101592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ctrTitle"/>
          </p:nvPr>
        </p:nvSpPr>
        <p:spPr>
          <a:xfrm>
            <a:off x="195467" y="1620633"/>
            <a:ext cx="11518400" cy="2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  <a:defRPr sz="8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4"/>
          <p:cNvSpPr txBox="1"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4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5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6"/>
          <p:cNvSpPr txBox="1">
            <a:spLocks noGrp="1"/>
          </p:cNvSpPr>
          <p:nvPr>
            <p:ph type="body" idx="1"/>
          </p:nvPr>
        </p:nvSpPr>
        <p:spPr>
          <a:xfrm>
            <a:off x="812800" y="1600205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5" name="Google Shape;95;p46"/>
          <p:cNvSpPr txBox="1">
            <a:spLocks noGrp="1"/>
          </p:cNvSpPr>
          <p:nvPr>
            <p:ph type="body" idx="2"/>
          </p:nvPr>
        </p:nvSpPr>
        <p:spPr>
          <a:xfrm>
            <a:off x="8229600" y="1600205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6" name="Google Shape;96;p46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6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6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4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3" name="Google Shape;103;p47"/>
          <p:cNvSpPr txBox="1">
            <a:spLocks noGrp="1"/>
          </p:cNvSpPr>
          <p:nvPr>
            <p:ph type="body" idx="3"/>
          </p:nvPr>
        </p:nvSpPr>
        <p:spPr>
          <a:xfrm>
            <a:off x="6193370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47"/>
          <p:cNvSpPr txBox="1">
            <a:spLocks noGrp="1"/>
          </p:cNvSpPr>
          <p:nvPr>
            <p:ph type="body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5" name="Google Shape;105;p47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7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7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8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8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8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2662" y="-94006"/>
            <a:ext cx="6494804" cy="1931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"/>
          <p:cNvSpPr txBox="1"/>
          <p:nvPr/>
        </p:nvSpPr>
        <p:spPr>
          <a:xfrm>
            <a:off x="2828658" y="3033756"/>
            <a:ext cx="7528846" cy="188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ibre Baskerville"/>
              <a:buNone/>
            </a:pPr>
            <a:r>
              <a:rPr lang="en-US" sz="429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with Locals</a:t>
            </a:r>
            <a:r>
              <a:rPr lang="en-US" sz="3997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US" sz="3997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399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1187866" y="2179180"/>
            <a:ext cx="4794189" cy="82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Capstone project presentation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/>
          <p:nvPr/>
        </p:nvSpPr>
        <p:spPr>
          <a:xfrm>
            <a:off x="5486399" y="1538244"/>
            <a:ext cx="6298251" cy="5187296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1762788" y="446663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Traveler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Main Features</a:t>
            </a:r>
            <a:endParaRPr/>
          </a:p>
        </p:txBody>
      </p:sp>
      <p:cxnSp>
        <p:nvCxnSpPr>
          <p:cNvPr id="245" name="Google Shape;245;p10"/>
          <p:cNvCxnSpPr/>
          <p:nvPr/>
        </p:nvCxnSpPr>
        <p:spPr>
          <a:xfrm>
            <a:off x="971712" y="1457615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10"/>
          <p:cNvSpPr txBox="1"/>
          <p:nvPr/>
        </p:nvSpPr>
        <p:spPr>
          <a:xfrm>
            <a:off x="7033189" y="3958340"/>
            <a:ext cx="13438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10677977" y="3662599"/>
            <a:ext cx="8563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9127696" y="2320001"/>
            <a:ext cx="718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9317814" y="5642785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0" descr="download (5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9168" y="5104474"/>
            <a:ext cx="1352108" cy="140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 descr="download (2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6497" y="2347173"/>
            <a:ext cx="1440180" cy="202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 descr="download (6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8587" y="3246867"/>
            <a:ext cx="1170597" cy="117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 descr="image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83460" y="3545972"/>
            <a:ext cx="1153504" cy="115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 descr="heart-icon-love-symbol-a-symbol-of-care-vector-19458053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55948" y="1905714"/>
            <a:ext cx="1853869" cy="14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"/>
          <p:cNvSpPr/>
          <p:nvPr/>
        </p:nvSpPr>
        <p:spPr>
          <a:xfrm>
            <a:off x="3879791" y="3187581"/>
            <a:ext cx="1153682" cy="15809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BF8E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/>
          <p:nvPr/>
        </p:nvSpPr>
        <p:spPr>
          <a:xfrm>
            <a:off x="6665720" y="1700613"/>
            <a:ext cx="4136164" cy="476000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1762788" y="446663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Guider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Main Features</a:t>
            </a:r>
            <a:endParaRPr/>
          </a:p>
        </p:txBody>
      </p:sp>
      <p:cxnSp>
        <p:nvCxnSpPr>
          <p:cNvPr id="263" name="Google Shape;263;p11"/>
          <p:cNvCxnSpPr/>
          <p:nvPr/>
        </p:nvCxnSpPr>
        <p:spPr>
          <a:xfrm>
            <a:off x="971712" y="1457615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11"/>
          <p:cNvSpPr txBox="1"/>
          <p:nvPr/>
        </p:nvSpPr>
        <p:spPr>
          <a:xfrm>
            <a:off x="9127696" y="3058663"/>
            <a:ext cx="1408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post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8973085" y="4683095"/>
            <a:ext cx="20509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 trips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1" descr="download (5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3153" y="4232804"/>
            <a:ext cx="1352108" cy="1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1"/>
          <p:cNvSpPr/>
          <p:nvPr/>
        </p:nvSpPr>
        <p:spPr>
          <a:xfrm>
            <a:off x="3879790" y="3187581"/>
            <a:ext cx="2196269" cy="15809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BF8E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1" descr="download (1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3681" y="2245764"/>
            <a:ext cx="153924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 descr="images (1)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8118" y="2301169"/>
            <a:ext cx="1526794" cy="1493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 of Scope</a:t>
            </a:r>
            <a:endParaRPr/>
          </a:p>
        </p:txBody>
      </p:sp>
      <p:sp>
        <p:nvSpPr>
          <p:cNvPr id="275" name="Google Shape;275;p12"/>
          <p:cNvSpPr txBox="1">
            <a:spLocks noGrp="1"/>
          </p:cNvSpPr>
          <p:nvPr>
            <p:ph type="body" idx="1"/>
          </p:nvPr>
        </p:nvSpPr>
        <p:spPr>
          <a:xfrm>
            <a:off x="1482981" y="2800270"/>
            <a:ext cx="4533259" cy="188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Pay for guiders: TWL system does not take responsibility to make payment for guiders.</a:t>
            </a:r>
            <a:endParaRPr/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cxnSp>
        <p:nvCxnSpPr>
          <p:cNvPr id="276" name="Google Shape;276;p12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7" name="Google Shape;277;p12" descr="imag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1519" y="2601947"/>
            <a:ext cx="3983355" cy="205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"/>
          <p:cNvSpPr txBox="1">
            <a:spLocks noGrp="1"/>
          </p:cNvSpPr>
          <p:nvPr>
            <p:ph type="ctrTitle"/>
          </p:nvPr>
        </p:nvSpPr>
        <p:spPr>
          <a:xfrm>
            <a:off x="195467" y="2552400"/>
            <a:ext cx="115184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/>
              <a:t>Project Managerment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>
            <a:spLocks noGrp="1"/>
          </p:cNvSpPr>
          <p:nvPr>
            <p:ph type="title"/>
          </p:nvPr>
        </p:nvSpPr>
        <p:spPr>
          <a:xfrm>
            <a:off x="5389431" y="802957"/>
            <a:ext cx="6002820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n-US" sz="4100">
                <a:solidFill>
                  <a:srgbClr val="000000"/>
                </a:solidFill>
              </a:rPr>
              <a:t>Software Development Process</a:t>
            </a:r>
            <a:endParaRPr/>
          </a:p>
        </p:txBody>
      </p:sp>
      <p:cxnSp>
        <p:nvCxnSpPr>
          <p:cNvPr id="288" name="Google Shape;288;p14"/>
          <p:cNvCxnSpPr/>
          <p:nvPr/>
        </p:nvCxnSpPr>
        <p:spPr>
          <a:xfrm>
            <a:off x="5713433" y="2257006"/>
            <a:ext cx="5738923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9" name="Google Shape;289;p14" descr="Agile-Methodolog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592" y="1197029"/>
            <a:ext cx="4741093" cy="416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Task management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540725" y="1617425"/>
            <a:ext cx="17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Gantt chart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p15"/>
          <p:cNvCxnSpPr/>
          <p:nvPr/>
        </p:nvCxnSpPr>
        <p:spPr>
          <a:xfrm>
            <a:off x="699000" y="1477100"/>
            <a:ext cx="109464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7" name="Google Shape;2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575" y="1536550"/>
            <a:ext cx="9920827" cy="51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Tools and Techniques</a:t>
            </a:r>
            <a:endParaRPr/>
          </a:p>
        </p:txBody>
      </p:sp>
      <p:cxnSp>
        <p:nvCxnSpPr>
          <p:cNvPr id="303" name="Google Shape;303;p16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04" name="Google Shape;304;p16"/>
          <p:cNvGraphicFramePr/>
          <p:nvPr/>
        </p:nvGraphicFramePr>
        <p:xfrm>
          <a:off x="1495515" y="18031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{94AAB81B-3A7C-44D8-9A5C-50BE1A136D62}</a:tableStyleId>
              </a:tblPr>
              <a:tblGrid>
                <a:gridCol w="29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Visual Studio Code, Intellij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 management tools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Asana, ProjectLibre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 tools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Microsoft Office 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 tools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Draw.io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 tools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Figma.com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Testing tools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Postman, Swagger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Communication tools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Skype, Facebook, Phone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Deployment server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PostgreSql, MongoDB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Database management tools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pgAdmin4, MongoDB Compass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Source code version control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Github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management tools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Drive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Communication Management</a:t>
            </a:r>
            <a:endParaRPr/>
          </a:p>
        </p:txBody>
      </p:sp>
      <p:cxnSp>
        <p:nvCxnSpPr>
          <p:cNvPr id="310" name="Google Shape;310;p17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17"/>
          <p:cNvSpPr txBox="1"/>
          <p:nvPr/>
        </p:nvSpPr>
        <p:spPr>
          <a:xfrm>
            <a:off x="838199" y="2110813"/>
            <a:ext cx="9862752" cy="70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together: Every Tuesday and Thursday.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1495168" y="3196128"/>
            <a:ext cx="9304637" cy="76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0785" y="3155575"/>
            <a:ext cx="578483" cy="57848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 txBox="1"/>
          <p:nvPr/>
        </p:nvSpPr>
        <p:spPr>
          <a:xfrm>
            <a:off x="838199" y="4385357"/>
            <a:ext cx="9862752" cy="57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Meeting with supervisor: Once a week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17" descr="download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0026" y="3067408"/>
            <a:ext cx="726927" cy="72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Risk Management</a:t>
            </a:r>
            <a:endParaRPr/>
          </a:p>
        </p:txBody>
      </p:sp>
      <p:cxnSp>
        <p:nvCxnSpPr>
          <p:cNvPr id="321" name="Google Shape;321;p18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18"/>
          <p:cNvSpPr txBox="1"/>
          <p:nvPr/>
        </p:nvSpPr>
        <p:spPr>
          <a:xfrm>
            <a:off x="928984" y="1617416"/>
            <a:ext cx="27371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Risk register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3" name="Google Shape;323;p18"/>
          <p:cNvGraphicFramePr/>
          <p:nvPr/>
        </p:nvGraphicFramePr>
        <p:xfrm>
          <a:off x="1538243" y="21288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{94AAB81B-3A7C-44D8-9A5C-50BE1A136D62}</a:tableStyleId>
              </a:tblPr>
              <a:tblGrid>
                <a:gridCol w="54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3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Risk description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Avoidance plan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Impact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Poor defining scope, ambiguous definition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Scope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Poor business analysis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meeting, consult supervisor, investigate solution of similar system  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motivation among team member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Organizational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Different motivation among member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 team building activity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R3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Have a technical block path or unfixable bug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Technical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Lacking experience of technical.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Consult supervisor, find alternative technology 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R4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 changed while project is being processed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Scope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Different opinion between team member while implementing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meeting and consult supervisor to consider change.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R5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member misunderstands requirement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Scope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Poor communicate process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discuss with BA, read requirement specification carefully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R6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Fail for estimating iteration time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Lacking of predict work process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Working overtime to keep up work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ctrTitle"/>
          </p:nvPr>
        </p:nvSpPr>
        <p:spPr>
          <a:xfrm>
            <a:off x="195467" y="2552400"/>
            <a:ext cx="115184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/>
              <a:t>Requirement Specification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349714" y="579571"/>
            <a:ext cx="465875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Supervisor: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Dao Trong Duy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829" y="459376"/>
            <a:ext cx="4230395" cy="2635183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"/>
          <p:cNvSpPr txBox="1"/>
          <p:nvPr/>
        </p:nvSpPr>
        <p:spPr>
          <a:xfrm>
            <a:off x="139473" y="3606328"/>
            <a:ext cx="18299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Nguyen Gia Dang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2665954" y="5836780"/>
            <a:ext cx="20171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Nguyen Duc Dung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</a:t>
            </a:r>
            <a:endParaRPr/>
          </a:p>
        </p:txBody>
      </p:sp>
      <p:sp>
        <p:nvSpPr>
          <p:cNvPr id="158" name="Google Shape;158;p2"/>
          <p:cNvSpPr txBox="1"/>
          <p:nvPr/>
        </p:nvSpPr>
        <p:spPr>
          <a:xfrm>
            <a:off x="5145259" y="3426866"/>
            <a:ext cx="19014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 Hoang Long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>
            <a:off x="7738416" y="5877701"/>
            <a:ext cx="18220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Hoang Hai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>
            <a:off x="9938926" y="3301100"/>
            <a:ext cx="201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Pham Tung Duong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</a:t>
            </a:r>
            <a:endParaRPr/>
          </a:p>
        </p:txBody>
      </p:sp>
      <p:pic>
        <p:nvPicPr>
          <p:cNvPr id="161" name="Google Shape;16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8925" y="4194800"/>
            <a:ext cx="2017200" cy="20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3775" y="3809113"/>
            <a:ext cx="1901501" cy="190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0013" y="4252650"/>
            <a:ext cx="1901501" cy="190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050" y="4288413"/>
            <a:ext cx="1829975" cy="18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/>
          <p:cNvPicPr preferRelativeResize="0"/>
          <p:nvPr/>
        </p:nvPicPr>
        <p:blipFill rotWithShape="1">
          <a:blip r:embed="rId8">
            <a:alphaModFix/>
          </a:blip>
          <a:srcRect l="11832" r="11825"/>
          <a:stretch/>
        </p:blipFill>
        <p:spPr>
          <a:xfrm>
            <a:off x="7582500" y="3875050"/>
            <a:ext cx="1935442" cy="19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>
            <a:spLocks noGrp="1"/>
          </p:cNvSpPr>
          <p:nvPr>
            <p:ph type="title"/>
          </p:nvPr>
        </p:nvSpPr>
        <p:spPr>
          <a:xfrm>
            <a:off x="837488" y="274638"/>
            <a:ext cx="107449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Use Case Diagram </a:t>
            </a:r>
            <a:endParaRPr/>
          </a:p>
        </p:txBody>
      </p:sp>
      <p:cxnSp>
        <p:nvCxnSpPr>
          <p:cNvPr id="334" name="Google Shape;334;p20"/>
          <p:cNvCxnSpPr/>
          <p:nvPr/>
        </p:nvCxnSpPr>
        <p:spPr>
          <a:xfrm>
            <a:off x="692209" y="1469877"/>
            <a:ext cx="5387316" cy="482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p20"/>
          <p:cNvSpPr txBox="1"/>
          <p:nvPr/>
        </p:nvSpPr>
        <p:spPr>
          <a:xfrm>
            <a:off x="1196412" y="1768979"/>
            <a:ext cx="34458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use cases: 41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1999717" y="2478281"/>
            <a:ext cx="14527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Traveler: 19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4599270" y="5652510"/>
            <a:ext cx="16391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Admin: 10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20" descr="download (1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019" y="4715500"/>
            <a:ext cx="1120048" cy="138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0" descr="download (2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0441" y="2398451"/>
            <a:ext cx="979667" cy="137879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0"/>
          <p:cNvSpPr txBox="1"/>
          <p:nvPr/>
        </p:nvSpPr>
        <p:spPr>
          <a:xfrm>
            <a:off x="2025354" y="5007837"/>
            <a:ext cx="140151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Guider:20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 descr="Kết quả hình ảnh cho admin ic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20" descr="downloa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7242" y="5357503"/>
            <a:ext cx="1016949" cy="10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 descr="UseCase-Traveler and Gui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7014" y="322604"/>
            <a:ext cx="4614729" cy="633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0" descr="download (1)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95409" y="3144318"/>
            <a:ext cx="1273859" cy="127385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0"/>
          <p:cNvSpPr txBox="1"/>
          <p:nvPr/>
        </p:nvSpPr>
        <p:spPr>
          <a:xfrm>
            <a:off x="4751670" y="3799792"/>
            <a:ext cx="16391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Guest: 9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Function Requirements - Guest</a:t>
            </a: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body" idx="1"/>
          </p:nvPr>
        </p:nvSpPr>
        <p:spPr>
          <a:xfrm>
            <a:off x="838202" y="1825625"/>
            <a:ext cx="420381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Registration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Find Guiders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Find posts 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52" name="Google Shape;352;p21"/>
          <p:cNvPicPr preferRelativeResize="0"/>
          <p:nvPr/>
        </p:nvPicPr>
        <p:blipFill rotWithShape="1">
          <a:blip r:embed="rId3">
            <a:alphaModFix/>
          </a:blip>
          <a:srcRect r="1205"/>
          <a:stretch/>
        </p:blipFill>
        <p:spPr>
          <a:xfrm>
            <a:off x="4819900" y="1825625"/>
            <a:ext cx="6762499" cy="38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Function Requirements - Traveler</a:t>
            </a:r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body" idx="1"/>
          </p:nvPr>
        </p:nvSpPr>
        <p:spPr>
          <a:xfrm>
            <a:off x="838200" y="2040749"/>
            <a:ext cx="4904700" cy="4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Communicate with Guider </a:t>
            </a:r>
            <a:endParaRPr sz="200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Book trips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 their trips</a:t>
            </a:r>
            <a:endParaRPr/>
          </a:p>
        </p:txBody>
      </p:sp>
      <p:pic>
        <p:nvPicPr>
          <p:cNvPr id="359" name="Google Shape;359;p22"/>
          <p:cNvPicPr preferRelativeResize="0"/>
          <p:nvPr/>
        </p:nvPicPr>
        <p:blipFill rotWithShape="1">
          <a:blip r:embed="rId3">
            <a:alphaModFix/>
          </a:blip>
          <a:srcRect r="1195"/>
          <a:stretch/>
        </p:blipFill>
        <p:spPr>
          <a:xfrm>
            <a:off x="5742900" y="2040750"/>
            <a:ext cx="6071174" cy="308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Function Requirements - Guider</a:t>
            </a:r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2036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 posts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Communicate with Travelers.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 trips.</a:t>
            </a:r>
            <a:endParaRPr/>
          </a:p>
        </p:txBody>
      </p:sp>
      <p:pic>
        <p:nvPicPr>
          <p:cNvPr id="366" name="Google Shape;3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2" y="1825613"/>
            <a:ext cx="5845325" cy="328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Function Requirements - Admin</a:t>
            </a:r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04130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Management account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View statistics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73" name="Google Shape;3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383" y="1825613"/>
            <a:ext cx="6007694" cy="337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Non-Functional Requirements</a:t>
            </a:r>
            <a:endParaRPr/>
          </a:p>
        </p:txBody>
      </p:sp>
      <p:cxnSp>
        <p:nvCxnSpPr>
          <p:cNvPr id="379" name="Google Shape;379;p25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25"/>
          <p:cNvSpPr txBox="1"/>
          <p:nvPr/>
        </p:nvSpPr>
        <p:spPr>
          <a:xfrm>
            <a:off x="1709159" y="5590796"/>
            <a:ext cx="13502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5"/>
          <p:cNvSpPr txBox="1"/>
          <p:nvPr/>
        </p:nvSpPr>
        <p:spPr>
          <a:xfrm>
            <a:off x="1196370" y="3595526"/>
            <a:ext cx="14558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Usability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3262133" y="2394031"/>
            <a:ext cx="79389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TWL web interface is designed clearly, simply, monolithically and easy to get 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texts and messages are informed friendly and clearly with instruction.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>
            <a:off x="3262125" y="4523650"/>
            <a:ext cx="4196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account is secured by TWL system.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password is encrypted.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request is secured by token.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25" descr="download (2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1149" y="2272649"/>
            <a:ext cx="1204779" cy="120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 descr="124922459-security-icon-isolated-on-white-background-security-shield-icon-lock-icon-vecto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4825" y="4379861"/>
            <a:ext cx="1174905" cy="1174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Non-Functional Requirements</a:t>
            </a:r>
            <a:endParaRPr/>
          </a:p>
        </p:txBody>
      </p:sp>
      <p:cxnSp>
        <p:nvCxnSpPr>
          <p:cNvPr id="391" name="Google Shape;391;p26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6"/>
          <p:cNvSpPr txBox="1"/>
          <p:nvPr/>
        </p:nvSpPr>
        <p:spPr>
          <a:xfrm>
            <a:off x="834293" y="3125654"/>
            <a:ext cx="12028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6"/>
          <p:cNvSpPr txBox="1"/>
          <p:nvPr/>
        </p:nvSpPr>
        <p:spPr>
          <a:xfrm>
            <a:off x="2665234" y="2352506"/>
            <a:ext cx="72056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website should be available anytime users want to use it.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can access everywhere from their computer with internet connection.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2665233" y="4504965"/>
            <a:ext cx="73169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TWL website load time is expected to less than 10 seconds in standard network environment.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to user interact is expected to less than 5 seconds in standard network environment.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769120" y="5705292"/>
            <a:ext cx="1392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26" descr="24hours__call__business__availability__customer__service__clock-51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149" y="1794474"/>
            <a:ext cx="1170205" cy="117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 descr="productivity-performance-icon-vector-2102395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913" y="3939612"/>
            <a:ext cx="1805572" cy="1760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Non-Functional Requirements</a:t>
            </a:r>
            <a:endParaRPr/>
          </a:p>
        </p:txBody>
      </p:sp>
      <p:cxnSp>
        <p:nvCxnSpPr>
          <p:cNvPr id="403" name="Google Shape;403;p27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27"/>
          <p:cNvSpPr txBox="1"/>
          <p:nvPr/>
        </p:nvSpPr>
        <p:spPr>
          <a:xfrm>
            <a:off x="3327456" y="2546647"/>
            <a:ext cx="70611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application use popular and reliable technology, that keep maintenance cost low.	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application can be easy to extend new functionality.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7"/>
          <p:cNvSpPr txBox="1"/>
          <p:nvPr/>
        </p:nvSpPr>
        <p:spPr>
          <a:xfrm>
            <a:off x="1055620" y="4176135"/>
            <a:ext cx="15967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Maintainability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27" descr="download (3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845" y="2315377"/>
            <a:ext cx="170688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"/>
          <p:cNvSpPr txBox="1">
            <a:spLocks noGrp="1"/>
          </p:cNvSpPr>
          <p:nvPr>
            <p:ph type="ctrTitle"/>
          </p:nvPr>
        </p:nvSpPr>
        <p:spPr>
          <a:xfrm>
            <a:off x="195467" y="2552400"/>
            <a:ext cx="115184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/>
              <a:t>Software design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 Architecture</a:t>
            </a:r>
            <a:endParaRPr/>
          </a:p>
        </p:txBody>
      </p:sp>
      <p:cxnSp>
        <p:nvCxnSpPr>
          <p:cNvPr id="417" name="Google Shape;417;p29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8" name="Google Shape;418;p29" descr="80085034_1486336391541720_634186663244857344_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798" y="1838485"/>
            <a:ext cx="9043444" cy="482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vo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>
            <a:off x="-75368" y="5036059"/>
            <a:ext cx="12342479" cy="1963639"/>
            <a:chOff x="791125" y="1357350"/>
            <a:chExt cx="2750025" cy="464950"/>
          </a:xfrm>
        </p:grpSpPr>
        <p:sp>
          <p:nvSpPr>
            <p:cNvPr id="172" name="Google Shape;172;p3"/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3"/>
          <p:cNvGrpSpPr/>
          <p:nvPr/>
        </p:nvGrpSpPr>
        <p:grpSpPr>
          <a:xfrm flipH="1">
            <a:off x="8263869" y="-139249"/>
            <a:ext cx="4003236" cy="1673115"/>
            <a:chOff x="4070650" y="2149425"/>
            <a:chExt cx="814350" cy="340350"/>
          </a:xfrm>
        </p:grpSpPr>
        <p:sp>
          <p:nvSpPr>
            <p:cNvPr id="183" name="Google Shape;183;p3"/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717847" y="922947"/>
            <a:ext cx="4529271" cy="159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4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Contents</a:t>
            </a: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189" name="Google Shape;189;p3"/>
          <p:cNvSpPr txBox="1"/>
          <p:nvPr/>
        </p:nvSpPr>
        <p:spPr>
          <a:xfrm>
            <a:off x="5503492" y="1555336"/>
            <a:ext cx="5731735" cy="434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rm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Requirement Specification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Design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Class Diagram Example</a:t>
            </a:r>
            <a:endParaRPr/>
          </a:p>
        </p:txBody>
      </p:sp>
      <p:cxnSp>
        <p:nvCxnSpPr>
          <p:cNvPr id="424" name="Google Shape;424;p30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5" name="Google Shape;425;p30"/>
          <p:cNvSpPr txBox="1"/>
          <p:nvPr/>
        </p:nvSpPr>
        <p:spPr>
          <a:xfrm>
            <a:off x="803305" y="2350095"/>
            <a:ext cx="26829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diagram for “Sign up a guider account”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9218" y="1853293"/>
            <a:ext cx="7903601" cy="427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Sequence Diagram Example</a:t>
            </a:r>
            <a:endParaRPr/>
          </a:p>
        </p:txBody>
      </p:sp>
      <p:cxnSp>
        <p:nvCxnSpPr>
          <p:cNvPr id="432" name="Google Shape;432;p31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31"/>
          <p:cNvSpPr txBox="1"/>
          <p:nvPr/>
        </p:nvSpPr>
        <p:spPr>
          <a:xfrm>
            <a:off x="888765" y="2734655"/>
            <a:ext cx="26919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Diagram for “Sign up a guider account”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31" descr="SequenceDiagram-UC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835" y="1746690"/>
            <a:ext cx="7835439" cy="467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 txBox="1">
            <a:spLocks noGrp="1"/>
          </p:cNvSpPr>
          <p:nvPr>
            <p:ph type="ctrTitle"/>
          </p:nvPr>
        </p:nvSpPr>
        <p:spPr>
          <a:xfrm>
            <a:off x="195467" y="2552400"/>
            <a:ext cx="115184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/>
              <a:t>Testing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Testing Tools</a:t>
            </a:r>
            <a:endParaRPr/>
          </a:p>
        </p:txBody>
      </p:sp>
      <p:cxnSp>
        <p:nvCxnSpPr>
          <p:cNvPr id="445" name="Google Shape;445;p33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6" name="Google Shape;446;p33" descr="Image result for exc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1431" y="2807959"/>
            <a:ext cx="1269431" cy="124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 descr="Image result for chrome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7847" y="4844287"/>
            <a:ext cx="1251260" cy="125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3" descr="Related image"/>
          <p:cNvPicPr preferRelativeResize="0"/>
          <p:nvPr/>
        </p:nvPicPr>
        <p:blipFill rotWithShape="1">
          <a:blip r:embed="rId5">
            <a:alphaModFix/>
          </a:blip>
          <a:srcRect l="5166" t="2682" r="4797" b="6908"/>
          <a:stretch/>
        </p:blipFill>
        <p:spPr>
          <a:xfrm>
            <a:off x="7371874" y="4844287"/>
            <a:ext cx="1240929" cy="124606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3"/>
          <p:cNvSpPr txBox="1"/>
          <p:nvPr/>
        </p:nvSpPr>
        <p:spPr>
          <a:xfrm>
            <a:off x="992425" y="4003625"/>
            <a:ext cx="225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Sheet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log bug)</a:t>
            </a:r>
            <a:endParaRPr/>
          </a:p>
        </p:txBody>
      </p:sp>
      <p:sp>
        <p:nvSpPr>
          <p:cNvPr id="450" name="Google Shape;450;p33"/>
          <p:cNvSpPr txBox="1"/>
          <p:nvPr/>
        </p:nvSpPr>
        <p:spPr>
          <a:xfrm>
            <a:off x="5298550" y="4054027"/>
            <a:ext cx="158838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Unit test)</a:t>
            </a:r>
            <a:endParaRPr/>
          </a:p>
        </p:txBody>
      </p:sp>
      <p:sp>
        <p:nvSpPr>
          <p:cNvPr id="451" name="Google Shape;451;p33"/>
          <p:cNvSpPr txBox="1"/>
          <p:nvPr/>
        </p:nvSpPr>
        <p:spPr>
          <a:xfrm>
            <a:off x="9296804" y="4054027"/>
            <a:ext cx="16152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Excel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write test report)</a:t>
            </a:r>
            <a:endParaRPr/>
          </a:p>
        </p:txBody>
      </p:sp>
      <p:sp>
        <p:nvSpPr>
          <p:cNvPr id="452" name="Google Shape;452;p33"/>
          <p:cNvSpPr txBox="1"/>
          <p:nvPr/>
        </p:nvSpPr>
        <p:spPr>
          <a:xfrm>
            <a:off x="3094063" y="6134521"/>
            <a:ext cx="20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Chrome v68</a:t>
            </a:r>
            <a:endParaRPr/>
          </a:p>
        </p:txBody>
      </p:sp>
      <p:sp>
        <p:nvSpPr>
          <p:cNvPr id="453" name="Google Shape;453;p33"/>
          <p:cNvSpPr txBox="1"/>
          <p:nvPr/>
        </p:nvSpPr>
        <p:spPr>
          <a:xfrm>
            <a:off x="7447225" y="6124987"/>
            <a:ext cx="11005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Safari v11</a:t>
            </a:r>
            <a:endParaRPr/>
          </a:p>
        </p:txBody>
      </p:sp>
      <p:pic>
        <p:nvPicPr>
          <p:cNvPr id="454" name="Google Shape;45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8575" y="2636050"/>
            <a:ext cx="947675" cy="128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4598" y="2515372"/>
            <a:ext cx="1408950" cy="140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Test Levels</a:t>
            </a:r>
            <a:endParaRPr/>
          </a:p>
        </p:txBody>
      </p:sp>
      <p:sp>
        <p:nvSpPr>
          <p:cNvPr id="461" name="Google Shape;461;p34"/>
          <p:cNvSpPr txBox="1"/>
          <p:nvPr/>
        </p:nvSpPr>
        <p:spPr>
          <a:xfrm>
            <a:off x="928985" y="1617416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p34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3" name="Google Shape;463;p34"/>
          <p:cNvGrpSpPr/>
          <p:nvPr/>
        </p:nvGrpSpPr>
        <p:grpSpPr>
          <a:xfrm>
            <a:off x="5360565" y="2290194"/>
            <a:ext cx="5075339" cy="3758267"/>
            <a:chOff x="0" y="0"/>
            <a:chExt cx="5075339" cy="3758267"/>
          </a:xfrm>
        </p:grpSpPr>
        <p:sp>
          <p:nvSpPr>
            <p:cNvPr id="464" name="Google Shape;464;p34"/>
            <p:cNvSpPr/>
            <p:nvPr/>
          </p:nvSpPr>
          <p:spPr>
            <a:xfrm>
              <a:off x="1574865" y="0"/>
              <a:ext cx="1925608" cy="1425905"/>
            </a:xfrm>
            <a:prstGeom prst="trapezoid">
              <a:avLst>
                <a:gd name="adj" fmla="val 67522"/>
              </a:avLst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 txBox="1"/>
            <p:nvPr/>
          </p:nvSpPr>
          <p:spPr>
            <a:xfrm>
              <a:off x="1574865" y="0"/>
              <a:ext cx="1925608" cy="1425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Acceptance 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049910" y="1425905"/>
              <a:ext cx="2975518" cy="777454"/>
            </a:xfrm>
            <a:prstGeom prst="trapezoid">
              <a:avLst>
                <a:gd name="adj" fmla="val 67522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 txBox="1"/>
            <p:nvPr/>
          </p:nvSpPr>
          <p:spPr>
            <a:xfrm>
              <a:off x="1570625" y="1425905"/>
              <a:ext cx="1934087" cy="77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Test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524955" y="2203359"/>
              <a:ext cx="4025428" cy="777454"/>
            </a:xfrm>
            <a:prstGeom prst="trapezoid">
              <a:avLst>
                <a:gd name="adj" fmla="val 67522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 txBox="1"/>
            <p:nvPr/>
          </p:nvSpPr>
          <p:spPr>
            <a:xfrm>
              <a:off x="1229405" y="2203359"/>
              <a:ext cx="2616528" cy="77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Integration Test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0" y="2980813"/>
              <a:ext cx="5075339" cy="777454"/>
            </a:xfrm>
            <a:prstGeom prst="trapezoid">
              <a:avLst>
                <a:gd name="adj" fmla="val 67522"/>
              </a:avLst>
            </a:prstGeom>
            <a:solidFill>
              <a:srgbClr val="49ACC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 txBox="1"/>
            <p:nvPr/>
          </p:nvSpPr>
          <p:spPr>
            <a:xfrm>
              <a:off x="888184" y="2980813"/>
              <a:ext cx="3298970" cy="77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Unit Test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2" name="Google Shape;472;p34"/>
          <p:cNvCxnSpPr/>
          <p:nvPr/>
        </p:nvCxnSpPr>
        <p:spPr>
          <a:xfrm>
            <a:off x="5066951" y="6316910"/>
            <a:ext cx="5763237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473" name="Google Shape;473;p34"/>
          <p:cNvCxnSpPr/>
          <p:nvPr/>
        </p:nvCxnSpPr>
        <p:spPr>
          <a:xfrm rot="10800000">
            <a:off x="5066951" y="1690688"/>
            <a:ext cx="0" cy="4626222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474" name="Google Shape;474;p34"/>
          <p:cNvSpPr txBox="1"/>
          <p:nvPr/>
        </p:nvSpPr>
        <p:spPr>
          <a:xfrm>
            <a:off x="1354092" y="3480579"/>
            <a:ext cx="1994905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Level Tests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Test Types</a:t>
            </a:r>
            <a:endParaRPr/>
          </a:p>
        </p:txBody>
      </p:sp>
      <p:pic>
        <p:nvPicPr>
          <p:cNvPr id="480" name="Google Shape;480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776967"/>
            <a:ext cx="10972800" cy="217242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5"/>
          <p:cNvSpPr txBox="1"/>
          <p:nvPr/>
        </p:nvSpPr>
        <p:spPr>
          <a:xfrm>
            <a:off x="928985" y="1617416"/>
            <a:ext cx="2031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35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Unit Test</a:t>
            </a:r>
            <a:endParaRPr/>
          </a:p>
        </p:txBody>
      </p:sp>
      <p:sp>
        <p:nvSpPr>
          <p:cNvPr id="488" name="Google Shape;488;p36"/>
          <p:cNvSpPr txBox="1"/>
          <p:nvPr/>
        </p:nvSpPr>
        <p:spPr>
          <a:xfrm>
            <a:off x="928985" y="1617416"/>
            <a:ext cx="17235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36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0" name="Google Shape;490;p36"/>
          <p:cNvSpPr txBox="1"/>
          <p:nvPr/>
        </p:nvSpPr>
        <p:spPr>
          <a:xfrm>
            <a:off x="757383" y="2780145"/>
            <a:ext cx="267509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Test Cases: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 : 181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: 153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91" name="Google Shape;491;p36"/>
          <p:cNvSpPr txBox="1"/>
          <p:nvPr/>
        </p:nvSpPr>
        <p:spPr>
          <a:xfrm>
            <a:off x="928970" y="3857674"/>
            <a:ext cx="2245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Passed: </a:t>
            </a:r>
            <a:endParaRPr sz="1800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Controller : 181</a:t>
            </a:r>
            <a:endParaRPr sz="1800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Service : 153</a:t>
            </a:r>
            <a:endParaRPr sz="1800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748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928976" y="4644225"/>
            <a:ext cx="2245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Failed: 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Controller : 0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rgbClr val="C00000"/>
                </a:solidFill>
              </a:rPr>
              <a:t>Service: 0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25" y="2857975"/>
            <a:ext cx="8337973" cy="19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6"/>
          <p:cNvSpPr txBox="1"/>
          <p:nvPr/>
        </p:nvSpPr>
        <p:spPr>
          <a:xfrm>
            <a:off x="1018625" y="5649850"/>
            <a:ext cx="20019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Cover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Controller: 99%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Service: 94%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"/>
          <p:cNvSpPr txBox="1">
            <a:spLocks noGrp="1"/>
          </p:cNvSpPr>
          <p:nvPr>
            <p:ph type="title"/>
          </p:nvPr>
        </p:nvSpPr>
        <p:spPr>
          <a:xfrm>
            <a:off x="609600" y="2436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Integration Tests</a:t>
            </a:r>
            <a:endParaRPr/>
          </a:p>
        </p:txBody>
      </p:sp>
      <p:graphicFrame>
        <p:nvGraphicFramePr>
          <p:cNvPr id="500" name="Google Shape;500;p37"/>
          <p:cNvGraphicFramePr/>
          <p:nvPr/>
        </p:nvGraphicFramePr>
        <p:xfrm>
          <a:off x="2322178" y="27173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{94AAB81B-3A7C-44D8-9A5C-50BE1A136D62}</a:tableStyleId>
              </a:tblPr>
              <a:tblGrid>
                <a:gridCol w="106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Module code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Pass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Fail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Untested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0F8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N/A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70F8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0F8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Number of test cases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Guest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83</a:t>
                      </a:r>
                      <a:endParaRPr sz="10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</a:t>
                      </a: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83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Admin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96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96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Guider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182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182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Traveler</a:t>
                      </a:r>
                      <a:endParaRPr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122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122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Sub total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83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483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501" name="Google Shape;501;p37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2" name="Google Shape;502;p37"/>
          <p:cNvSpPr txBox="1"/>
          <p:nvPr/>
        </p:nvSpPr>
        <p:spPr>
          <a:xfrm>
            <a:off x="5105250" y="4737130"/>
            <a:ext cx="19815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report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babc3dc3e_0_9"/>
          <p:cNvSpPr txBox="1">
            <a:spLocks noGrp="1"/>
          </p:cNvSpPr>
          <p:nvPr>
            <p:ph type="title"/>
          </p:nvPr>
        </p:nvSpPr>
        <p:spPr>
          <a:xfrm>
            <a:off x="609600" y="2436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 Tests</a:t>
            </a:r>
            <a:endParaRPr/>
          </a:p>
        </p:txBody>
      </p:sp>
      <p:graphicFrame>
        <p:nvGraphicFramePr>
          <p:cNvPr id="508" name="Google Shape;508;g7babc3dc3e_0_9"/>
          <p:cNvGraphicFramePr/>
          <p:nvPr/>
        </p:nvGraphicFramePr>
        <p:xfrm>
          <a:off x="2322178" y="27173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{94AAB81B-3A7C-44D8-9A5C-50BE1A136D62}</a:tableStyleId>
              </a:tblPr>
              <a:tblGrid>
                <a:gridCol w="106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Module code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Pass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Fail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Untested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0F81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N/A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70F81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0F81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Number of test cases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Guest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</a:t>
                      </a: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Admin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14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14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Guider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14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14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Traveler</a:t>
                      </a:r>
                      <a:endParaRPr sz="1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28575" marR="28575" marT="0" marB="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Sub total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39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39</a:t>
                      </a: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509" name="Google Shape;509;g7babc3dc3e_0_9"/>
          <p:cNvCxnSpPr/>
          <p:nvPr/>
        </p:nvCxnSpPr>
        <p:spPr>
          <a:xfrm>
            <a:off x="928983" y="1474706"/>
            <a:ext cx="104247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0" name="Google Shape;510;g7babc3dc3e_0_9"/>
          <p:cNvSpPr txBox="1"/>
          <p:nvPr/>
        </p:nvSpPr>
        <p:spPr>
          <a:xfrm>
            <a:off x="5108675" y="4690681"/>
            <a:ext cx="19815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report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Acceptance Test</a:t>
            </a:r>
            <a:endParaRPr/>
          </a:p>
        </p:txBody>
      </p:sp>
      <p:sp>
        <p:nvSpPr>
          <p:cNvPr id="516" name="Google Shape;516;p38"/>
          <p:cNvSpPr txBox="1"/>
          <p:nvPr/>
        </p:nvSpPr>
        <p:spPr>
          <a:xfrm>
            <a:off x="928983" y="1617416"/>
            <a:ext cx="23391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38"/>
          <p:cNvCxnSpPr/>
          <p:nvPr/>
        </p:nvCxnSpPr>
        <p:spPr>
          <a:xfrm>
            <a:off x="928983" y="1474706"/>
            <a:ext cx="1042481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8" name="Google Shape;5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560" y="1617413"/>
            <a:ext cx="4503361" cy="513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>
            <a:spLocks noGrp="1"/>
          </p:cNvSpPr>
          <p:nvPr>
            <p:ph type="ctrTitle"/>
          </p:nvPr>
        </p:nvSpPr>
        <p:spPr>
          <a:xfrm>
            <a:off x="195467" y="2552400"/>
            <a:ext cx="115184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/>
              <a:t>Project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1514292" y="513612"/>
            <a:ext cx="9894133" cy="753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Background</a:t>
            </a: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body" idx="1"/>
          </p:nvPr>
        </p:nvSpPr>
        <p:spPr>
          <a:xfrm>
            <a:off x="7781374" y="2279153"/>
            <a:ext cx="3627063" cy="338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number of International visitors to Viet Nam .</a:t>
            </a: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cxnSp>
        <p:nvCxnSpPr>
          <p:cNvPr id="201" name="Google Shape;201;p5"/>
          <p:cNvCxnSpPr/>
          <p:nvPr/>
        </p:nvCxnSpPr>
        <p:spPr>
          <a:xfrm>
            <a:off x="1514293" y="1266740"/>
            <a:ext cx="10024065" cy="663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02" name="Google Shape;202;p5"/>
          <p:cNvGraphicFramePr/>
          <p:nvPr/>
        </p:nvGraphicFramePr>
        <p:xfrm>
          <a:off x="908704" y="1461332"/>
          <a:ext cx="6406497" cy="4674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Google Shape;207;p6"/>
          <p:cNvGraphicFramePr/>
          <p:nvPr/>
        </p:nvGraphicFramePr>
        <p:xfrm>
          <a:off x="804018" y="1538244"/>
          <a:ext cx="6938473" cy="4450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8" name="Google Shape;208;p6"/>
          <p:cNvSpPr txBox="1"/>
          <p:nvPr/>
        </p:nvSpPr>
        <p:spPr>
          <a:xfrm>
            <a:off x="7781374" y="2279153"/>
            <a:ext cx="3627063" cy="338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Viet Nam online traveling 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arket size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1514292" y="513612"/>
            <a:ext cx="9894133" cy="753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6"/>
          <p:cNvCxnSpPr/>
          <p:nvPr/>
        </p:nvCxnSpPr>
        <p:spPr>
          <a:xfrm>
            <a:off x="1514293" y="1266740"/>
            <a:ext cx="10024065" cy="663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4981735" cy="74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Existing Systems</a:t>
            </a:r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1"/>
          </p:nvPr>
        </p:nvSpPr>
        <p:spPr>
          <a:xfrm>
            <a:off x="719245" y="1572427"/>
            <a:ext cx="4074947" cy="475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4E3D"/>
              </a:buClr>
              <a:buSzPts val="1850"/>
              <a:buNone/>
            </a:pPr>
            <a:r>
              <a:rPr lang="en-US" sz="1850"/>
              <a:t>Showaround.com</a:t>
            </a:r>
            <a:endParaRPr sz="1850"/>
          </a:p>
          <a:p>
            <a:pPr marL="742950" lvl="1" indent="-28575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Char char="–"/>
            </a:pPr>
            <a:r>
              <a:rPr lang="en-US" sz="1850"/>
              <a:t>Advantages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Large network of guider, easy to become a guider.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Function and interface focus on guider.</a:t>
            </a:r>
            <a:endParaRPr/>
          </a:p>
          <a:p>
            <a:pPr marL="1143000" lvl="0" indent="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None/>
            </a:pP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Char char="–"/>
            </a:pPr>
            <a:r>
              <a:rPr lang="en-US" sz="1850"/>
              <a:t>Disadvantages</a:t>
            </a:r>
            <a:endParaRPr sz="1850"/>
          </a:p>
          <a:p>
            <a:pPr marL="1143000" lvl="2" indent="-228600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 Not provide clear about what traveler would take.</a:t>
            </a:r>
            <a:endParaRPr sz="1850"/>
          </a:p>
          <a:p>
            <a:pPr marL="1143000" lvl="2" indent="-231775" algn="l" rtl="0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Guider verification is not carefully in term of legal and identification.</a:t>
            </a:r>
            <a:endParaRPr sz="1850"/>
          </a:p>
          <a:p>
            <a:pPr marL="0" lvl="0" indent="0" algn="l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rgbClr val="934E3D"/>
              </a:buClr>
              <a:buSzPts val="1295"/>
              <a:buNone/>
            </a:pPr>
            <a:endParaRPr sz="1295"/>
          </a:p>
          <a:p>
            <a:pPr marL="0" lvl="0" indent="0" algn="l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rgbClr val="934E3D"/>
              </a:buClr>
              <a:buSzPts val="1295"/>
              <a:buNone/>
            </a:pPr>
            <a:endParaRPr sz="1295"/>
          </a:p>
        </p:txBody>
      </p:sp>
      <p:sp>
        <p:nvSpPr>
          <p:cNvPr id="217" name="Google Shape;217;p7"/>
          <p:cNvSpPr/>
          <p:nvPr/>
        </p:nvSpPr>
        <p:spPr>
          <a:xfrm>
            <a:off x="6560678" y="485775"/>
            <a:ext cx="2203223" cy="2862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 flipH="1">
            <a:off x="8946169" y="481265"/>
            <a:ext cx="2212848" cy="1880508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" name="Google Shape;219;p7"/>
          <p:cNvCxnSpPr/>
          <p:nvPr/>
        </p:nvCxnSpPr>
        <p:spPr>
          <a:xfrm>
            <a:off x="820397" y="1256234"/>
            <a:ext cx="10717961" cy="1713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424" y="1491204"/>
            <a:ext cx="6779129" cy="4200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4981735" cy="74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Existing Systems</a:t>
            </a:r>
            <a:endParaRPr/>
          </a:p>
        </p:txBody>
      </p:sp>
      <p:sp>
        <p:nvSpPr>
          <p:cNvPr id="226" name="Google Shape;226;p8"/>
          <p:cNvSpPr txBox="1">
            <a:spLocks noGrp="1"/>
          </p:cNvSpPr>
          <p:nvPr>
            <p:ph type="body" idx="1"/>
          </p:nvPr>
        </p:nvSpPr>
        <p:spPr>
          <a:xfrm>
            <a:off x="719245" y="1572427"/>
            <a:ext cx="4074947" cy="475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34E3D"/>
              </a:buClr>
              <a:buSzPts val="1900"/>
              <a:buNone/>
            </a:pPr>
            <a:r>
              <a:rPr lang="en-US" sz="1900"/>
              <a:t>Withlocals.com</a:t>
            </a:r>
            <a:endParaRPr sz="1900"/>
          </a:p>
          <a:p>
            <a:pPr marL="742950" lvl="1" indent="-28575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/>
              <a:t>Advantages</a:t>
            </a:r>
            <a:endParaRPr/>
          </a:p>
          <a:p>
            <a:pPr marL="1143000" lvl="2" indent="-2286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Trips are attached with guider, transparent information and process.</a:t>
            </a:r>
            <a:endParaRPr/>
          </a:p>
          <a:p>
            <a:pPr marL="1143000" lvl="2" indent="-2286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Be able to customize trip.</a:t>
            </a:r>
            <a:endParaRPr/>
          </a:p>
          <a:p>
            <a:pPr marL="1143000" lvl="2" indent="-2286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Mobile app supported.</a:t>
            </a:r>
            <a:endParaRPr/>
          </a:p>
          <a:p>
            <a:pPr marL="742950" lvl="1" indent="-28575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en-US" sz="1900"/>
              <a:t>Disadvantages</a:t>
            </a:r>
            <a:endParaRPr/>
          </a:p>
          <a:p>
            <a:pPr marL="1143000" lvl="2" indent="-2286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No direct contact with guiders before payment.</a:t>
            </a:r>
            <a:endParaRPr/>
          </a:p>
          <a:p>
            <a:pPr marL="1143000" lvl="2" indent="-2286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/>
              <a:t>Not target on Viet Nam market. 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rgbClr val="934E3D"/>
              </a:buClr>
              <a:buSzPts val="1900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rgbClr val="934E3D"/>
              </a:buClr>
              <a:buSzPts val="1900"/>
              <a:buNone/>
            </a:pPr>
            <a:endParaRPr sz="1900"/>
          </a:p>
        </p:txBody>
      </p:sp>
      <p:sp>
        <p:nvSpPr>
          <p:cNvPr id="227" name="Google Shape;227;p8"/>
          <p:cNvSpPr/>
          <p:nvPr/>
        </p:nvSpPr>
        <p:spPr>
          <a:xfrm flipH="1">
            <a:off x="8946169" y="481265"/>
            <a:ext cx="2212848" cy="1880508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8"/>
          <p:cNvCxnSpPr/>
          <p:nvPr/>
        </p:nvCxnSpPr>
        <p:spPr>
          <a:xfrm>
            <a:off x="820397" y="1256234"/>
            <a:ext cx="10717961" cy="1713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9" name="Google Shape;22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104" y="1578099"/>
            <a:ext cx="6673493" cy="429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Proposed System</a:t>
            </a:r>
            <a:endParaRPr/>
          </a:p>
        </p:txBody>
      </p:sp>
      <p:sp>
        <p:nvSpPr>
          <p:cNvPr id="235" name="Google Shape;235;p9"/>
          <p:cNvSpPr txBox="1">
            <a:spLocks noGrp="1"/>
          </p:cNvSpPr>
          <p:nvPr>
            <p:ph type="body" idx="1"/>
          </p:nvPr>
        </p:nvSpPr>
        <p:spPr>
          <a:xfrm>
            <a:off x="7554482" y="2042446"/>
            <a:ext cx="3717421" cy="401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TWL website support travelers to find appropriate local guiders who they think would satisfy their exploration spirit . Travelers  will easily find, communicate and find out whether a guider qualified as they like. It is important that Travelers can trust our verified Guiders. Specially, our Guides are recruited to serve foreign who travel in Viet Nam.</a:t>
            </a:r>
            <a:endParaRPr sz="2000"/>
          </a:p>
        </p:txBody>
      </p:sp>
      <p:cxnSp>
        <p:nvCxnSpPr>
          <p:cNvPr id="236" name="Google Shape;236;p9"/>
          <p:cNvCxnSpPr/>
          <p:nvPr/>
        </p:nvCxnSpPr>
        <p:spPr>
          <a:xfrm>
            <a:off x="666573" y="1469879"/>
            <a:ext cx="10687227" cy="482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7" name="Google Shape;237;p9" descr="79223741_1487466671415732_3446167984626728960_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793" y="1820255"/>
            <a:ext cx="6712237" cy="3794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Microsoft Office PowerPoint</Application>
  <PresentationFormat>Widescreen</PresentationFormat>
  <Paragraphs>304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Open Sans Light</vt:lpstr>
      <vt:lpstr>Open Sans</vt:lpstr>
      <vt:lpstr>Tahoma</vt:lpstr>
      <vt:lpstr>Arvo</vt:lpstr>
      <vt:lpstr>Libre Baskerville</vt:lpstr>
      <vt:lpstr>Calibri</vt:lpstr>
      <vt:lpstr>Arial</vt:lpstr>
      <vt:lpstr>Office Theme</vt:lpstr>
      <vt:lpstr>PowerPoint Presentation</vt:lpstr>
      <vt:lpstr>PowerPoint Presentation</vt:lpstr>
      <vt:lpstr>Table of Contents </vt:lpstr>
      <vt:lpstr>Project Overview</vt:lpstr>
      <vt:lpstr>Background</vt:lpstr>
      <vt:lpstr>PowerPoint Presentation</vt:lpstr>
      <vt:lpstr>Existing Systems</vt:lpstr>
      <vt:lpstr>Existing Systems</vt:lpstr>
      <vt:lpstr>Proposed System</vt:lpstr>
      <vt:lpstr>Main Features</vt:lpstr>
      <vt:lpstr>Main Features</vt:lpstr>
      <vt:lpstr>Out of Scope</vt:lpstr>
      <vt:lpstr>Project Managerment</vt:lpstr>
      <vt:lpstr>Software Development Process</vt:lpstr>
      <vt:lpstr>Task management</vt:lpstr>
      <vt:lpstr>Tools and Techniques</vt:lpstr>
      <vt:lpstr>Communication Management</vt:lpstr>
      <vt:lpstr>Risk Management</vt:lpstr>
      <vt:lpstr>Requirement Specification</vt:lpstr>
      <vt:lpstr>Use Case Diagram </vt:lpstr>
      <vt:lpstr>Function Requirements - Guest</vt:lpstr>
      <vt:lpstr>Function Requirements - Traveler</vt:lpstr>
      <vt:lpstr>Function Requirements - Guider</vt:lpstr>
      <vt:lpstr>Function Requirements - Admin</vt:lpstr>
      <vt:lpstr>Non-Functional Requirements</vt:lpstr>
      <vt:lpstr>Non-Functional Requirements</vt:lpstr>
      <vt:lpstr>Non-Functional Requirements</vt:lpstr>
      <vt:lpstr>Software design</vt:lpstr>
      <vt:lpstr>System Architecture</vt:lpstr>
      <vt:lpstr>Class Diagram Example</vt:lpstr>
      <vt:lpstr>Sequence Diagram Example</vt:lpstr>
      <vt:lpstr>Testing</vt:lpstr>
      <vt:lpstr>Testing Tools</vt:lpstr>
      <vt:lpstr>Test Levels</vt:lpstr>
      <vt:lpstr>Test Types</vt:lpstr>
      <vt:lpstr>Unit Test</vt:lpstr>
      <vt:lpstr>Integration Tests</vt:lpstr>
      <vt:lpstr>System Tests</vt:lpstr>
      <vt:lpstr>Acceptance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Dang</dc:creator>
  <cp:lastModifiedBy>Windows User</cp:lastModifiedBy>
  <cp:revision>1</cp:revision>
  <dcterms:created xsi:type="dcterms:W3CDTF">2018-08-26T14:18:35Z</dcterms:created>
  <dcterms:modified xsi:type="dcterms:W3CDTF">2019-12-27T01:36:57Z</dcterms:modified>
</cp:coreProperties>
</file>